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75" r:id="rId8"/>
    <p:sldId id="276" r:id="rId9"/>
    <p:sldId id="277" r:id="rId10"/>
    <p:sldId id="278" r:id="rId11"/>
    <p:sldId id="263" r:id="rId12"/>
    <p:sldId id="266" r:id="rId13"/>
    <p:sldId id="264" r:id="rId14"/>
    <p:sldId id="265"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0" d="100"/>
          <a:sy n="50" d="100"/>
        </p:scale>
        <p:origin x="5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96308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170613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C6A28E-8784-4DF1-AD11-5DE3009D0164}"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0943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1322151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C6A28E-8784-4DF1-AD11-5DE3009D0164}"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7706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3975017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3482337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90167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045347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77F1DE0-57CE-473A-9A61-09D433B0E3AB}" type="datetimeFigureOut">
              <a:rPr lang="it-IT" smtClean="0"/>
              <a:t>07/10/2014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176908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3731392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A77F1DE0-57CE-473A-9A61-09D433B0E3AB}" type="datetimeFigureOut">
              <a:rPr lang="it-IT" smtClean="0"/>
              <a:t>07/10/2014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56048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A77F1DE0-57CE-473A-9A61-09D433B0E3AB}" type="datetimeFigureOut">
              <a:rPr lang="it-IT" smtClean="0"/>
              <a:t>07/10/2014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3413039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F1DE0-57CE-473A-9A61-09D433B0E3AB}" type="datetimeFigureOut">
              <a:rPr lang="it-IT" smtClean="0"/>
              <a:t>07/10/2014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57021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231055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A77F1DE0-57CE-473A-9A61-09D433B0E3AB}" type="datetimeFigureOut">
              <a:rPr lang="it-IT" smtClean="0"/>
              <a:t>07/10/2014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C6A28E-8784-4DF1-AD11-5DE3009D0164}" type="slidenum">
              <a:rPr lang="it-IT" smtClean="0"/>
              <a:t>‹N›</a:t>
            </a:fld>
            <a:endParaRPr lang="it-IT"/>
          </a:p>
        </p:txBody>
      </p:sp>
    </p:spTree>
    <p:extLst>
      <p:ext uri="{BB962C8B-B14F-4D97-AF65-F5344CB8AC3E}">
        <p14:creationId xmlns:p14="http://schemas.microsoft.com/office/powerpoint/2010/main" val="1900629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7F1DE0-57CE-473A-9A61-09D433B0E3AB}" type="datetimeFigureOut">
              <a:rPr lang="it-IT" smtClean="0"/>
              <a:t>07/10/2014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5C6A28E-8784-4DF1-AD11-5DE3009D0164}" type="slidenum">
              <a:rPr lang="it-IT" smtClean="0"/>
              <a:t>‹N›</a:t>
            </a:fld>
            <a:endParaRPr lang="it-IT"/>
          </a:p>
        </p:txBody>
      </p:sp>
    </p:spTree>
    <p:extLst>
      <p:ext uri="{BB962C8B-B14F-4D97-AF65-F5344CB8AC3E}">
        <p14:creationId xmlns:p14="http://schemas.microsoft.com/office/powerpoint/2010/main" val="2804179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www.nebrodialbergodiffuso.it/"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30794"/>
            <a:ext cx="9144000" cy="1211404"/>
          </a:xfrm>
        </p:spPr>
        <p:txBody>
          <a:bodyPr/>
          <a:lstStyle/>
          <a:p>
            <a:r>
              <a:rPr lang="it-IT" dirty="0" smtClean="0"/>
              <a:t>Albergo Diffuso Nebrodi</a:t>
            </a:r>
            <a:endParaRPr lang="it-IT" dirty="0"/>
          </a:p>
        </p:txBody>
      </p:sp>
      <p:sp>
        <p:nvSpPr>
          <p:cNvPr id="3" name="Sottotitolo 2"/>
          <p:cNvSpPr>
            <a:spLocks noGrp="1"/>
          </p:cNvSpPr>
          <p:nvPr>
            <p:ph type="subTitle" idx="1"/>
          </p:nvPr>
        </p:nvSpPr>
        <p:spPr>
          <a:xfrm>
            <a:off x="1523999" y="1774209"/>
            <a:ext cx="9616225" cy="4449170"/>
          </a:xfrm>
        </p:spPr>
        <p:txBody>
          <a:bodyPr/>
          <a:lstStyle/>
          <a:p>
            <a:r>
              <a:rPr lang="it-IT" dirty="0" smtClean="0"/>
              <a:t>I dieci Comuni in rete:</a:t>
            </a:r>
          </a:p>
          <a:p>
            <a:endParaRPr lang="it-IT" dirty="0"/>
          </a:p>
          <a:p>
            <a:endParaRPr lang="it-IT" dirty="0" smtClean="0"/>
          </a:p>
          <a:p>
            <a:r>
              <a:rPr lang="it-IT" dirty="0" smtClean="0"/>
              <a:t>Capri Leone      Mirto          Frazzanò      Longi         Galati Mamertino          Ucria</a:t>
            </a:r>
          </a:p>
          <a:p>
            <a:endParaRPr lang="it-IT" dirty="0" smtClean="0"/>
          </a:p>
          <a:p>
            <a:endParaRPr lang="it-IT" dirty="0" smtClean="0"/>
          </a:p>
          <a:p>
            <a:endParaRPr lang="it-IT" dirty="0"/>
          </a:p>
          <a:p>
            <a:endParaRPr lang="it-IT" dirty="0" smtClean="0"/>
          </a:p>
          <a:p>
            <a:endParaRPr lang="it-IT" dirty="0" smtClean="0"/>
          </a:p>
          <a:p>
            <a:r>
              <a:rPr lang="it-IT" dirty="0" smtClean="0"/>
              <a:t>San Marco D’Alunzio     San Salvatore di Fitalia           Ficarra                     Floresta    </a:t>
            </a:r>
            <a:endParaRPr lang="it-IT" dirty="0"/>
          </a:p>
        </p:txBody>
      </p:sp>
      <p:pic>
        <p:nvPicPr>
          <p:cNvPr id="25" name="Immagine 24"/>
          <p:cNvPicPr/>
          <p:nvPr/>
        </p:nvPicPr>
        <p:blipFill>
          <a:blip r:embed="rId2"/>
          <a:srcRect/>
          <a:stretch>
            <a:fillRect/>
          </a:stretch>
        </p:blipFill>
        <p:spPr bwMode="auto">
          <a:xfrm>
            <a:off x="1871930" y="2279561"/>
            <a:ext cx="845512" cy="656822"/>
          </a:xfrm>
          <a:prstGeom prst="rect">
            <a:avLst/>
          </a:prstGeom>
          <a:noFill/>
          <a:ln w="9525">
            <a:noFill/>
            <a:miter lim="800000"/>
            <a:headEnd/>
            <a:tailEnd/>
          </a:ln>
        </p:spPr>
      </p:pic>
      <p:pic>
        <p:nvPicPr>
          <p:cNvPr id="26" name="Immagine 25"/>
          <p:cNvPicPr/>
          <p:nvPr/>
        </p:nvPicPr>
        <p:blipFill>
          <a:blip r:embed="rId3"/>
          <a:srcRect/>
          <a:stretch>
            <a:fillRect/>
          </a:stretch>
        </p:blipFill>
        <p:spPr bwMode="auto">
          <a:xfrm>
            <a:off x="3296992" y="2248504"/>
            <a:ext cx="612216" cy="687879"/>
          </a:xfrm>
          <a:prstGeom prst="rect">
            <a:avLst/>
          </a:prstGeom>
          <a:noFill/>
          <a:ln w="9525">
            <a:noFill/>
            <a:miter lim="800000"/>
            <a:headEnd/>
            <a:tailEnd/>
          </a:ln>
        </p:spPr>
      </p:pic>
      <p:pic>
        <p:nvPicPr>
          <p:cNvPr id="27" name="Immagine 26"/>
          <p:cNvPicPr/>
          <p:nvPr/>
        </p:nvPicPr>
        <p:blipFill>
          <a:blip r:embed="rId4"/>
          <a:srcRect/>
          <a:stretch>
            <a:fillRect/>
          </a:stretch>
        </p:blipFill>
        <p:spPr bwMode="auto">
          <a:xfrm>
            <a:off x="4488758" y="2279561"/>
            <a:ext cx="791514" cy="656822"/>
          </a:xfrm>
          <a:prstGeom prst="rect">
            <a:avLst/>
          </a:prstGeom>
          <a:noFill/>
          <a:ln w="9525">
            <a:noFill/>
            <a:miter lim="800000"/>
            <a:headEnd/>
            <a:tailEnd/>
          </a:ln>
        </p:spPr>
      </p:pic>
      <p:pic>
        <p:nvPicPr>
          <p:cNvPr id="28" name="Immagine 27"/>
          <p:cNvPicPr/>
          <p:nvPr/>
        </p:nvPicPr>
        <p:blipFill>
          <a:blip r:embed="rId5"/>
          <a:srcRect/>
          <a:stretch>
            <a:fillRect/>
          </a:stretch>
        </p:blipFill>
        <p:spPr bwMode="auto">
          <a:xfrm>
            <a:off x="5796566" y="2248502"/>
            <a:ext cx="598868" cy="687879"/>
          </a:xfrm>
          <a:prstGeom prst="rect">
            <a:avLst/>
          </a:prstGeom>
          <a:noFill/>
          <a:ln w="9525">
            <a:noFill/>
            <a:miter lim="800000"/>
            <a:headEnd/>
            <a:tailEnd/>
          </a:ln>
        </p:spPr>
      </p:pic>
      <p:pic>
        <p:nvPicPr>
          <p:cNvPr id="29" name="Immagine 28"/>
          <p:cNvPicPr/>
          <p:nvPr/>
        </p:nvPicPr>
        <p:blipFill>
          <a:blip r:embed="rId6"/>
          <a:srcRect/>
          <a:stretch>
            <a:fillRect/>
          </a:stretch>
        </p:blipFill>
        <p:spPr bwMode="auto">
          <a:xfrm>
            <a:off x="7666837" y="2264032"/>
            <a:ext cx="515775" cy="687879"/>
          </a:xfrm>
          <a:prstGeom prst="rect">
            <a:avLst/>
          </a:prstGeom>
          <a:noFill/>
          <a:ln w="9525">
            <a:noFill/>
            <a:miter lim="800000"/>
            <a:headEnd/>
            <a:tailEnd/>
          </a:ln>
        </p:spPr>
      </p:pic>
      <p:pic>
        <p:nvPicPr>
          <p:cNvPr id="30" name="Immagine 29"/>
          <p:cNvPicPr/>
          <p:nvPr/>
        </p:nvPicPr>
        <p:blipFill>
          <a:blip r:embed="rId7"/>
          <a:srcRect/>
          <a:stretch>
            <a:fillRect/>
          </a:stretch>
        </p:blipFill>
        <p:spPr bwMode="auto">
          <a:xfrm>
            <a:off x="2024229" y="4391696"/>
            <a:ext cx="937911" cy="708509"/>
          </a:xfrm>
          <a:prstGeom prst="rect">
            <a:avLst/>
          </a:prstGeom>
          <a:noFill/>
          <a:ln w="9525">
            <a:noFill/>
            <a:miter lim="800000"/>
            <a:headEnd/>
            <a:tailEnd/>
          </a:ln>
        </p:spPr>
      </p:pic>
      <p:pic>
        <p:nvPicPr>
          <p:cNvPr id="33" name="Immagine 32"/>
          <p:cNvPicPr/>
          <p:nvPr/>
        </p:nvPicPr>
        <p:blipFill>
          <a:blip r:embed="rId8"/>
          <a:srcRect/>
          <a:stretch>
            <a:fillRect/>
          </a:stretch>
        </p:blipFill>
        <p:spPr bwMode="auto">
          <a:xfrm>
            <a:off x="4910207" y="4391696"/>
            <a:ext cx="787522" cy="708509"/>
          </a:xfrm>
          <a:prstGeom prst="rect">
            <a:avLst/>
          </a:prstGeom>
          <a:noFill/>
          <a:ln w="9525">
            <a:noFill/>
            <a:miter lim="800000"/>
            <a:headEnd/>
            <a:tailEnd/>
          </a:ln>
        </p:spPr>
      </p:pic>
      <p:pic>
        <p:nvPicPr>
          <p:cNvPr id="34" name="Immagine 33"/>
          <p:cNvPicPr/>
          <p:nvPr/>
        </p:nvPicPr>
        <p:blipFill>
          <a:blip r:embed="rId9"/>
          <a:srcRect/>
          <a:stretch>
            <a:fillRect/>
          </a:stretch>
        </p:blipFill>
        <p:spPr bwMode="auto">
          <a:xfrm>
            <a:off x="7380636" y="4391696"/>
            <a:ext cx="801976" cy="708509"/>
          </a:xfrm>
          <a:prstGeom prst="rect">
            <a:avLst/>
          </a:prstGeom>
          <a:noFill/>
          <a:ln w="9525">
            <a:noFill/>
            <a:miter lim="800000"/>
            <a:headEnd/>
            <a:tailEnd/>
          </a:ln>
        </p:spPr>
      </p:pic>
      <p:pic>
        <p:nvPicPr>
          <p:cNvPr id="35" name="Immagine 34"/>
          <p:cNvPicPr/>
          <p:nvPr/>
        </p:nvPicPr>
        <p:blipFill>
          <a:blip r:embed="rId10"/>
          <a:srcRect/>
          <a:stretch>
            <a:fillRect/>
          </a:stretch>
        </p:blipFill>
        <p:spPr bwMode="auto">
          <a:xfrm>
            <a:off x="9698648" y="2248503"/>
            <a:ext cx="706795" cy="687879"/>
          </a:xfrm>
          <a:prstGeom prst="rect">
            <a:avLst/>
          </a:prstGeom>
          <a:noFill/>
          <a:ln w="9525">
            <a:noFill/>
            <a:miter lim="800000"/>
            <a:headEnd/>
            <a:tailEnd/>
          </a:ln>
        </p:spPr>
      </p:pic>
      <p:pic>
        <p:nvPicPr>
          <p:cNvPr id="36" name="Immagine 35"/>
          <p:cNvPicPr/>
          <p:nvPr/>
        </p:nvPicPr>
        <p:blipFill>
          <a:blip r:embed="rId11"/>
          <a:srcRect/>
          <a:stretch>
            <a:fillRect/>
          </a:stretch>
        </p:blipFill>
        <p:spPr bwMode="auto">
          <a:xfrm>
            <a:off x="9533880" y="4391696"/>
            <a:ext cx="663278" cy="708509"/>
          </a:xfrm>
          <a:prstGeom prst="rect">
            <a:avLst/>
          </a:prstGeom>
          <a:noFill/>
          <a:ln w="9525">
            <a:noFill/>
            <a:miter lim="800000"/>
            <a:headEnd/>
            <a:tailEnd/>
          </a:ln>
        </p:spPr>
      </p:pic>
    </p:spTree>
    <p:extLst>
      <p:ext uri="{BB962C8B-B14F-4D97-AF65-F5344CB8AC3E}">
        <p14:creationId xmlns:p14="http://schemas.microsoft.com/office/powerpoint/2010/main" val="2189277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83344" y="121834"/>
            <a:ext cx="10319756" cy="728172"/>
          </a:xfrm>
        </p:spPr>
        <p:txBody>
          <a:bodyPr>
            <a:normAutofit fontScale="90000"/>
          </a:bodyPr>
          <a:lstStyle/>
          <a:p>
            <a:pPr algn="ctr"/>
            <a:r>
              <a:rPr lang="it-IT" sz="3200" dirty="0">
                <a:solidFill>
                  <a:srgbClr val="FF0000"/>
                </a:solidFill>
              </a:rPr>
              <a:t>Vademecum </a:t>
            </a:r>
            <a:r>
              <a:rPr lang="it-IT" sz="1400" dirty="0" smtClean="0">
                <a:solidFill>
                  <a:srgbClr val="FF0000"/>
                </a:solidFill>
              </a:rPr>
              <a:t> </a:t>
            </a:r>
            <a:r>
              <a:rPr lang="it-IT" sz="1400" dirty="0" smtClean="0"/>
              <a:t> </a:t>
            </a:r>
            <a:br>
              <a:rPr lang="it-IT" sz="1400" dirty="0" smtClean="0"/>
            </a:br>
            <a:r>
              <a:rPr lang="it-IT" sz="1400" dirty="0" smtClean="0"/>
              <a:t> </a:t>
            </a:r>
            <a:r>
              <a:rPr lang="it-IT" sz="1400" b="1" dirty="0" smtClean="0">
                <a:latin typeface="Calibri" panose="020F0502020204030204" pitchFamily="34" charset="0"/>
              </a:rPr>
              <a:t>Gestione </a:t>
            </a:r>
            <a:r>
              <a:rPr lang="it-IT" sz="1400" b="1" dirty="0">
                <a:latin typeface="Calibri" panose="020F0502020204030204" pitchFamily="34" charset="0"/>
              </a:rPr>
              <a:t>ecologica della struttura</a:t>
            </a:r>
            <a:r>
              <a:rPr lang="it-IT" sz="1400" dirty="0">
                <a:latin typeface="Calibri" panose="020F0502020204030204" pitchFamily="34" charset="0"/>
              </a:rPr>
              <a:t> </a:t>
            </a:r>
            <a:r>
              <a:rPr lang="it-IT" sz="1400" b="1" dirty="0">
                <a:latin typeface="Calibri" panose="020F0502020204030204" pitchFamily="34" charset="0"/>
              </a:rPr>
              <a:t>REQUISITI</a:t>
            </a:r>
            <a:r>
              <a:rPr lang="it-IT" sz="1400" dirty="0">
                <a:latin typeface="Calibri" panose="020F0502020204030204" pitchFamily="34" charset="0"/>
              </a:rPr>
              <a:t> </a:t>
            </a:r>
            <a:r>
              <a:rPr lang="it-IT" sz="1400" b="1" dirty="0">
                <a:latin typeface="Calibri" panose="020F0502020204030204" pitchFamily="34" charset="0"/>
              </a:rPr>
              <a:t>POSSESSO</a:t>
            </a:r>
            <a:r>
              <a:rPr lang="it-IT" sz="1400" dirty="0">
                <a:latin typeface="Calibri" panose="020F0502020204030204" pitchFamily="34" charset="0"/>
              </a:rPr>
              <a:t/>
            </a:r>
            <a:br>
              <a:rPr lang="it-IT" sz="1400" dirty="0">
                <a:latin typeface="Calibri" panose="020F0502020204030204" pitchFamily="34" charset="0"/>
              </a:rPr>
            </a:br>
            <a:endParaRPr lang="it-IT" sz="1400" dirty="0"/>
          </a:p>
        </p:txBody>
      </p:sp>
      <p:sp>
        <p:nvSpPr>
          <p:cNvPr id="3" name="Segnaposto contenuto 2"/>
          <p:cNvSpPr>
            <a:spLocks noGrp="1"/>
          </p:cNvSpPr>
          <p:nvPr>
            <p:ph idx="1"/>
          </p:nvPr>
        </p:nvSpPr>
        <p:spPr>
          <a:xfrm>
            <a:off x="437881" y="850005"/>
            <a:ext cx="11410681" cy="5859887"/>
          </a:xfrm>
        </p:spPr>
        <p:txBody>
          <a:bodyPr>
            <a:normAutofit fontScale="25000" lnSpcReduction="20000"/>
          </a:bodyPr>
          <a:lstStyle/>
          <a:p>
            <a:r>
              <a:rPr lang="it-IT" sz="4800" dirty="0" smtClean="0">
                <a:latin typeface="Calibri" panose="020F0502020204030204" pitchFamily="34" charset="0"/>
              </a:rPr>
              <a:t>Definizione </a:t>
            </a:r>
            <a:r>
              <a:rPr lang="it-IT" sz="4800" dirty="0">
                <a:latin typeface="Calibri" panose="020F0502020204030204" pitchFamily="34" charset="0"/>
              </a:rPr>
              <a:t>della politica ambientale aziendale e programma </a:t>
            </a:r>
            <a:r>
              <a:rPr lang="it-IT" sz="4800" dirty="0" smtClean="0">
                <a:latin typeface="Calibri" panose="020F0502020204030204" pitchFamily="34" charset="0"/>
              </a:rPr>
              <a:t>d’azione</a:t>
            </a:r>
            <a:endParaRPr lang="it-IT" sz="4800" dirty="0">
              <a:latin typeface="Calibri" panose="020F0502020204030204" pitchFamily="34" charset="0"/>
            </a:endParaRPr>
          </a:p>
          <a:p>
            <a:r>
              <a:rPr lang="it-IT" sz="4800" dirty="0">
                <a:latin typeface="Calibri" panose="020F0502020204030204" pitchFamily="34" charset="0"/>
              </a:rPr>
              <a:t>Possesso di un contratto verde energia (comprende energia elettrica da fonti rinnovabili per illuminazione, acqua calda, riscaldamento).</a:t>
            </a:r>
            <a:r>
              <a:rPr lang="it-IT" sz="4800" b="1" dirty="0">
                <a:latin typeface="Calibri" panose="020F0502020204030204" pitchFamily="34" charset="0"/>
              </a:rPr>
              <a:t> Tale criterio non si applica alle strutture ricettive che non hanno accesso ad un mercato che offre energia elettrica prodotta da fonti </a:t>
            </a:r>
            <a:r>
              <a:rPr lang="it-IT" sz="4800" b="1" dirty="0" smtClean="0">
                <a:latin typeface="Calibri" panose="020F0502020204030204" pitchFamily="34" charset="0"/>
              </a:rPr>
              <a:t>rinnovabili</a:t>
            </a:r>
            <a:endParaRPr lang="it-IT" sz="4800" dirty="0">
              <a:latin typeface="Calibri" panose="020F0502020204030204" pitchFamily="34" charset="0"/>
            </a:endParaRPr>
          </a:p>
          <a:p>
            <a:r>
              <a:rPr lang="it-IT" sz="4800" dirty="0">
                <a:latin typeface="Calibri" panose="020F0502020204030204" pitchFamily="34" charset="0"/>
              </a:rPr>
              <a:t>Impiantistica a norma e contratti di </a:t>
            </a:r>
            <a:r>
              <a:rPr lang="it-IT" sz="4800" dirty="0" smtClean="0">
                <a:latin typeface="Calibri" panose="020F0502020204030204" pitchFamily="34" charset="0"/>
              </a:rPr>
              <a:t>manutenzione</a:t>
            </a:r>
            <a:endParaRPr lang="it-IT" sz="4800" dirty="0">
              <a:latin typeface="Calibri" panose="020F0502020204030204" pitchFamily="34" charset="0"/>
            </a:endParaRPr>
          </a:p>
          <a:p>
            <a:r>
              <a:rPr lang="it-IT" sz="4800" dirty="0">
                <a:latin typeface="Calibri" panose="020F0502020204030204" pitchFamily="34" charset="0"/>
              </a:rPr>
              <a:t>Isolamento delle finestre o informativa agli </a:t>
            </a:r>
            <a:r>
              <a:rPr lang="it-IT" sz="4800" dirty="0" smtClean="0">
                <a:latin typeface="Calibri" panose="020F0502020204030204" pitchFamily="34" charset="0"/>
              </a:rPr>
              <a:t>ospiti</a:t>
            </a:r>
            <a:endParaRPr lang="it-IT" sz="4800" dirty="0">
              <a:latin typeface="Calibri" panose="020F0502020204030204" pitchFamily="34" charset="0"/>
            </a:endParaRPr>
          </a:p>
          <a:p>
            <a:r>
              <a:rPr lang="it-IT" sz="4800" dirty="0">
                <a:latin typeface="Calibri" panose="020F0502020204030204" pitchFamily="34" charset="0"/>
              </a:rPr>
              <a:t>Spegnimento automatico dell’impianto di riscaldamento o di condizionamento o, in caso contrario, presenza di informazioni facilmente accessibili che invitino gli ospiti a chiudere la o le finestre se l’impianto di riscaldamento o di condizionamento è in </a:t>
            </a:r>
            <a:r>
              <a:rPr lang="it-IT" sz="4800" dirty="0" smtClean="0">
                <a:latin typeface="Calibri" panose="020F0502020204030204" pitchFamily="34" charset="0"/>
              </a:rPr>
              <a:t>funzione</a:t>
            </a:r>
            <a:endParaRPr lang="it-IT" sz="4800" dirty="0">
              <a:latin typeface="Calibri" panose="020F0502020204030204" pitchFamily="34" charset="0"/>
            </a:endParaRPr>
          </a:p>
          <a:p>
            <a:r>
              <a:rPr lang="it-IT" sz="4800" dirty="0">
                <a:latin typeface="Calibri" panose="020F0502020204030204" pitchFamily="34" charset="0"/>
              </a:rPr>
              <a:t>Spegnimento automatico delle luci o, in caso contrario, presenza di informazioni facilmente accessibili che invitino gli ospiti a spegnere le luci quando escono dalla </a:t>
            </a:r>
            <a:r>
              <a:rPr lang="it-IT" sz="4800" dirty="0" smtClean="0">
                <a:latin typeface="Calibri" panose="020F0502020204030204" pitchFamily="34" charset="0"/>
              </a:rPr>
              <a:t>stanza</a:t>
            </a:r>
            <a:endParaRPr lang="it-IT" sz="4800" dirty="0">
              <a:latin typeface="Calibri" panose="020F0502020204030204" pitchFamily="34" charset="0"/>
            </a:endParaRPr>
          </a:p>
          <a:p>
            <a:r>
              <a:rPr lang="it-IT" sz="4800" dirty="0">
                <a:latin typeface="Calibri" panose="020F0502020204030204" pitchFamily="34" charset="0"/>
              </a:rPr>
              <a:t>Efficienza energetica delle lampadine, almeno il 60% di classe A, se accese meno di cinque ore, 80% se accese più di cinque </a:t>
            </a:r>
            <a:r>
              <a:rPr lang="it-IT" sz="4800" dirty="0" smtClean="0">
                <a:latin typeface="Calibri" panose="020F0502020204030204" pitchFamily="34" charset="0"/>
              </a:rPr>
              <a:t>ore</a:t>
            </a:r>
            <a:endParaRPr lang="it-IT" sz="4800" dirty="0">
              <a:latin typeface="Calibri" panose="020F0502020204030204" pitchFamily="34" charset="0"/>
            </a:endParaRPr>
          </a:p>
          <a:p>
            <a:r>
              <a:rPr lang="it-IT" sz="4800" dirty="0">
                <a:latin typeface="Calibri" panose="020F0502020204030204" pitchFamily="34" charset="0"/>
              </a:rPr>
              <a:t>Raccolta differenziata dei rifiuti </a:t>
            </a:r>
            <a:r>
              <a:rPr lang="it-IT" sz="4800" dirty="0" smtClean="0">
                <a:latin typeface="Calibri" panose="020F0502020204030204" pitchFamily="34" charset="0"/>
              </a:rPr>
              <a:t>interna</a:t>
            </a:r>
            <a:endParaRPr lang="it-IT" sz="4800" dirty="0">
              <a:latin typeface="Calibri" panose="020F0502020204030204" pitchFamily="34" charset="0"/>
            </a:endParaRPr>
          </a:p>
          <a:p>
            <a:r>
              <a:rPr lang="it-IT" sz="4800" dirty="0">
                <a:latin typeface="Calibri" panose="020F0502020204030204" pitchFamily="34" charset="0"/>
              </a:rPr>
              <a:t>Trasporto dei rifiuti differenziati </a:t>
            </a:r>
            <a:r>
              <a:rPr lang="it-IT" sz="4800" dirty="0" smtClean="0">
                <a:latin typeface="Calibri" panose="020F0502020204030204" pitchFamily="34" charset="0"/>
              </a:rPr>
              <a:t>all’esterno</a:t>
            </a:r>
            <a:endParaRPr lang="it-IT" sz="4800" dirty="0">
              <a:latin typeface="Calibri" panose="020F0502020204030204" pitchFamily="34" charset="0"/>
            </a:endParaRPr>
          </a:p>
          <a:p>
            <a:r>
              <a:rPr lang="it-IT" sz="4800" dirty="0">
                <a:latin typeface="Calibri" panose="020F0502020204030204" pitchFamily="34" charset="0"/>
              </a:rPr>
              <a:t>Presenza di cestini per rifiuti nelle toilette </a:t>
            </a:r>
          </a:p>
          <a:p>
            <a:r>
              <a:rPr lang="it-IT" sz="4800" dirty="0">
                <a:latin typeface="Calibri" panose="020F0502020204030204" pitchFamily="34" charset="0"/>
              </a:rPr>
              <a:t>Presenza di cestini per raccolta differenziata, almeno tre: carta, vetro, plastica </a:t>
            </a:r>
          </a:p>
          <a:p>
            <a:r>
              <a:rPr lang="it-IT" sz="4800" dirty="0">
                <a:latin typeface="Calibri" panose="020F0502020204030204" pitchFamily="34" charset="0"/>
              </a:rPr>
              <a:t>Presenza di riduttori di flusso d’acqua in entrata o nei rubinetti e </a:t>
            </a:r>
            <a:r>
              <a:rPr lang="it-IT" sz="4800" dirty="0" smtClean="0">
                <a:latin typeface="Calibri" panose="020F0502020204030204" pitchFamily="34" charset="0"/>
              </a:rPr>
              <a:t>docce</a:t>
            </a:r>
          </a:p>
          <a:p>
            <a:r>
              <a:rPr lang="it-IT" sz="4800" dirty="0">
                <a:latin typeface="Calibri" panose="020F0502020204030204" pitchFamily="34" charset="0"/>
              </a:rPr>
              <a:t>Risparmio d’acqua nei bagni e nelle toilette, non più di dodici litri al minuto come quantità da rubinetti e docce; non più di sei litri da scarico </a:t>
            </a:r>
            <a:r>
              <a:rPr lang="it-IT" sz="4800" dirty="0" smtClean="0">
                <a:latin typeface="Calibri" panose="020F0502020204030204" pitchFamily="34" charset="0"/>
              </a:rPr>
              <a:t>wc</a:t>
            </a:r>
            <a:endParaRPr lang="it-IT" sz="4800" dirty="0">
              <a:latin typeface="Calibri" panose="020F0502020204030204" pitchFamily="34" charset="0"/>
            </a:endParaRPr>
          </a:p>
          <a:p>
            <a:r>
              <a:rPr lang="it-IT" sz="4800" dirty="0">
                <a:latin typeface="Calibri" panose="020F0502020204030204" pitchFamily="34" charset="0"/>
              </a:rPr>
              <a:t>Informare gli ospiti sulla possibilità del cambio di asciugamani e lenzuola su richiesta degli stessi o automaticamente alla frequenza fissata dalla politica ambientale della struttura ricettiva o prevista dalla legislazione e/o dalla regolamentazione </a:t>
            </a:r>
            <a:r>
              <a:rPr lang="it-IT" sz="4800" dirty="0" smtClean="0">
                <a:latin typeface="Calibri" panose="020F0502020204030204" pitchFamily="34" charset="0"/>
              </a:rPr>
              <a:t>nazionale</a:t>
            </a:r>
            <a:endParaRPr lang="it-IT" sz="4800" dirty="0">
              <a:latin typeface="Calibri" panose="020F0502020204030204" pitchFamily="34" charset="0"/>
            </a:endParaRPr>
          </a:p>
          <a:p>
            <a:r>
              <a:rPr lang="it-IT" sz="4800" dirty="0">
                <a:latin typeface="Calibri" panose="020F0502020204030204" pitchFamily="34" charset="0"/>
              </a:rPr>
              <a:t>Trattamento delle acque reflue a </a:t>
            </a:r>
            <a:r>
              <a:rPr lang="it-IT" sz="4800" dirty="0" smtClean="0">
                <a:latin typeface="Calibri" panose="020F0502020204030204" pitchFamily="34" charset="0"/>
              </a:rPr>
              <a:t>norma</a:t>
            </a:r>
            <a:endParaRPr lang="it-IT" sz="4800" dirty="0">
              <a:latin typeface="Calibri" panose="020F0502020204030204" pitchFamily="34" charset="0"/>
            </a:endParaRPr>
          </a:p>
          <a:p>
            <a:r>
              <a:rPr lang="it-IT" sz="4800" dirty="0">
                <a:latin typeface="Calibri" panose="020F0502020204030204" pitchFamily="34" charset="0"/>
              </a:rPr>
              <a:t>Piano sulle acque reflue (se allacciati a rete fognaria chiedere il piano delle acque reflue al Comune); </a:t>
            </a:r>
          </a:p>
          <a:p>
            <a:r>
              <a:rPr lang="it-IT" sz="4800" dirty="0">
                <a:latin typeface="Calibri" panose="020F0502020204030204" pitchFamily="34" charset="0"/>
              </a:rPr>
              <a:t>Sostanze chimiche pericolose, disinfettanti (usare prodotti </a:t>
            </a:r>
            <a:r>
              <a:rPr lang="it-IT" sz="4800" dirty="0" err="1">
                <a:latin typeface="Calibri" panose="020F0502020204030204" pitchFamily="34" charset="0"/>
              </a:rPr>
              <a:t>Ecolabel</a:t>
            </a:r>
            <a:r>
              <a:rPr lang="it-IT" sz="4800" dirty="0">
                <a:latin typeface="Calibri" panose="020F0502020204030204" pitchFamily="34" charset="0"/>
              </a:rPr>
              <a:t> o ISO tipo I</a:t>
            </a:r>
            <a:r>
              <a:rPr lang="it-IT" sz="4800" dirty="0" smtClean="0">
                <a:latin typeface="Calibri" panose="020F0502020204030204" pitchFamily="34" charset="0"/>
              </a:rPr>
              <a:t>)</a:t>
            </a:r>
            <a:endParaRPr lang="it-IT" sz="4800" dirty="0">
              <a:latin typeface="Calibri" panose="020F0502020204030204" pitchFamily="34" charset="0"/>
            </a:endParaRPr>
          </a:p>
          <a:p>
            <a:r>
              <a:rPr lang="it-IT" sz="4800" dirty="0">
                <a:latin typeface="Calibri" panose="020F0502020204030204" pitchFamily="34" charset="0"/>
              </a:rPr>
              <a:t>Formazione del personale riguardo perdite d’acqua ed uso di detersivi e </a:t>
            </a:r>
            <a:r>
              <a:rPr lang="it-IT" sz="4800" dirty="0" smtClean="0">
                <a:latin typeface="Calibri" panose="020F0502020204030204" pitchFamily="34" charset="0"/>
              </a:rPr>
              <a:t>disinfettanti</a:t>
            </a:r>
            <a:endParaRPr lang="it-IT" sz="4800" dirty="0">
              <a:latin typeface="Calibri" panose="020F0502020204030204" pitchFamily="34" charset="0"/>
            </a:endParaRPr>
          </a:p>
          <a:p>
            <a:r>
              <a:rPr lang="it-IT" sz="4800" dirty="0">
                <a:latin typeface="Calibri" panose="020F0502020204030204" pitchFamily="34" charset="0"/>
              </a:rPr>
              <a:t>Riduzione al massimo dei prodotti «usa e getta» linea cortesia bagno (usare dispenser), evitare, ove possibile, </a:t>
            </a:r>
            <a:r>
              <a:rPr lang="it-IT" sz="4800" dirty="0" err="1">
                <a:latin typeface="Calibri" panose="020F0502020204030204" pitchFamily="34" charset="0"/>
              </a:rPr>
              <a:t>monodosi</a:t>
            </a:r>
            <a:r>
              <a:rPr lang="it-IT" sz="4800" dirty="0">
                <a:latin typeface="Calibri" panose="020F0502020204030204" pitchFamily="34" charset="0"/>
              </a:rPr>
              <a:t> per ristorazione</a:t>
            </a:r>
            <a:r>
              <a:rPr lang="it-IT" sz="4800" dirty="0" smtClean="0">
                <a:latin typeface="Calibri" panose="020F0502020204030204" pitchFamily="34" charset="0"/>
              </a:rPr>
              <a:t>.</a:t>
            </a:r>
            <a:endParaRPr lang="it-IT" sz="4800" dirty="0">
              <a:latin typeface="Calibri" panose="020F0502020204030204" pitchFamily="34" charset="0"/>
            </a:endParaRPr>
          </a:p>
          <a:p>
            <a:r>
              <a:rPr lang="it-IT" sz="4800" dirty="0">
                <a:latin typeface="Calibri" panose="020F0502020204030204" pitchFamily="34" charset="0"/>
              </a:rPr>
              <a:t>Riportare informazioni sul marchio di qualità ecologica </a:t>
            </a:r>
            <a:r>
              <a:rPr lang="it-IT" sz="4800" dirty="0" err="1">
                <a:latin typeface="Calibri" panose="020F0502020204030204" pitchFamily="34" charset="0"/>
              </a:rPr>
              <a:t>Ecolabel</a:t>
            </a:r>
            <a:r>
              <a:rPr lang="it-IT" sz="4800" dirty="0">
                <a:latin typeface="Calibri" panose="020F0502020204030204" pitchFamily="34" charset="0"/>
              </a:rPr>
              <a:t> (bozza di stampa, su carta intestata e marchio </a:t>
            </a:r>
            <a:r>
              <a:rPr lang="it-IT" sz="4800" dirty="0" err="1">
                <a:latin typeface="Calibri" panose="020F0502020204030204" pitchFamily="34" charset="0"/>
              </a:rPr>
              <a:t>Ecolabel</a:t>
            </a:r>
            <a:r>
              <a:rPr lang="it-IT" sz="4800" dirty="0">
                <a:latin typeface="Calibri" panose="020F0502020204030204" pitchFamily="34" charset="0"/>
              </a:rPr>
              <a:t>, frasi su politica ambientale</a:t>
            </a:r>
            <a:r>
              <a:rPr lang="it-IT" sz="4800" dirty="0" smtClean="0">
                <a:latin typeface="Calibri" panose="020F0502020204030204" pitchFamily="34" charset="0"/>
              </a:rPr>
              <a:t>).</a:t>
            </a:r>
            <a:endParaRPr lang="it-IT" sz="4800" dirty="0">
              <a:latin typeface="Calibri" panose="020F0502020204030204" pitchFamily="34" charset="0"/>
            </a:endParaRPr>
          </a:p>
          <a:p>
            <a:endParaRPr lang="it-IT" sz="3000" dirty="0">
              <a:latin typeface="Calibri" panose="020F0502020204030204" pitchFamily="34" charset="0"/>
            </a:endParaRPr>
          </a:p>
          <a:p>
            <a:pPr marL="0" indent="0">
              <a:buNone/>
            </a:pPr>
            <a:endParaRPr lang="it-IT" dirty="0">
              <a:latin typeface="Calibri" panose="020F0502020204030204" pitchFamily="34" charset="0"/>
            </a:endParaRPr>
          </a:p>
          <a:p>
            <a:endParaRPr lang="it-IT" dirty="0"/>
          </a:p>
        </p:txBody>
      </p:sp>
    </p:spTree>
    <p:extLst>
      <p:ext uri="{BB962C8B-B14F-4D97-AF65-F5344CB8AC3E}">
        <p14:creationId xmlns:p14="http://schemas.microsoft.com/office/powerpoint/2010/main" val="4105102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76610"/>
          </a:xfrm>
        </p:spPr>
        <p:txBody>
          <a:bodyPr>
            <a:normAutofit fontScale="92500" lnSpcReduction="10000"/>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Ricognizione, sistematizzazione del tessuto abitativo non </a:t>
            </a:r>
            <a:r>
              <a:rPr lang="it-IT" b="1" dirty="0" smtClean="0">
                <a:solidFill>
                  <a:srgbClr val="0070C0"/>
                </a:solidFill>
              </a:rPr>
              <a:t>utilizzato</a:t>
            </a:r>
          </a:p>
          <a:p>
            <a:pPr marL="285750" indent="-285750">
              <a:buFont typeface="Arial" panose="020B0604020202020204" pitchFamily="34" charset="0"/>
              <a:buChar char="•"/>
            </a:pPr>
            <a:r>
              <a:rPr lang="it-IT" dirty="0"/>
              <a:t>Analisi degli immobili già individuati con manifestazione di interesse in fase di </a:t>
            </a:r>
            <a:r>
              <a:rPr lang="it-IT" dirty="0" smtClean="0"/>
              <a:t>progettazione;</a:t>
            </a:r>
            <a:endParaRPr lang="it-IT" dirty="0"/>
          </a:p>
          <a:p>
            <a:pPr marL="285750" indent="-285750">
              <a:buFont typeface="Arial" panose="020B0604020202020204" pitchFamily="34" charset="0"/>
              <a:buChar char="•"/>
            </a:pPr>
            <a:r>
              <a:rPr lang="it-IT" dirty="0"/>
              <a:t>Analisi di ulteriori immobili che si candidano a far parte dell’AD nel corso del </a:t>
            </a:r>
            <a:r>
              <a:rPr lang="it-IT" dirty="0" smtClean="0"/>
              <a:t>progetto;</a:t>
            </a:r>
            <a:endParaRPr lang="it-IT" dirty="0"/>
          </a:p>
          <a:p>
            <a:pPr marL="285750" indent="-285750">
              <a:buFont typeface="Arial" panose="020B0604020202020204" pitchFamily="34" charset="0"/>
              <a:buChar char="•"/>
            </a:pPr>
            <a:r>
              <a:rPr lang="it-IT" dirty="0"/>
              <a:t>R</a:t>
            </a:r>
            <a:r>
              <a:rPr lang="it-IT" dirty="0" smtClean="0"/>
              <a:t>icognizione </a:t>
            </a:r>
            <a:r>
              <a:rPr lang="it-IT" dirty="0"/>
              <a:t>e sistematizzazione del tessuto abitativo non utilizzato presente </a:t>
            </a:r>
            <a:r>
              <a:rPr lang="it-IT" dirty="0" smtClean="0"/>
              <a:t>nell’area:</a:t>
            </a:r>
            <a:endParaRPr lang="it-IT" dirty="0"/>
          </a:p>
          <a:p>
            <a:pPr marL="285750" lvl="0" indent="-285750" algn="ctr">
              <a:buFont typeface="Wingdings" panose="05000000000000000000" pitchFamily="2" charset="2"/>
              <a:buChar char="v"/>
            </a:pPr>
            <a:r>
              <a:rPr lang="it-IT" dirty="0"/>
              <a:t>Raccolta dati catastali;</a:t>
            </a:r>
          </a:p>
          <a:p>
            <a:pPr marL="285750" lvl="0" indent="-285750" algn="ctr">
              <a:buFont typeface="Wingdings" panose="05000000000000000000" pitchFamily="2" charset="2"/>
              <a:buChar char="v"/>
            </a:pPr>
            <a:r>
              <a:rPr lang="it-IT" dirty="0"/>
              <a:t>Ricerca ed elaborazioni mappe;</a:t>
            </a:r>
          </a:p>
          <a:p>
            <a:pPr marL="285750" lvl="0" indent="-285750" algn="ctr">
              <a:buFont typeface="Wingdings" panose="05000000000000000000" pitchFamily="2" charset="2"/>
              <a:buChar char="v"/>
            </a:pPr>
            <a:r>
              <a:rPr lang="it-IT" dirty="0"/>
              <a:t>Collazione documenti catastali;</a:t>
            </a:r>
          </a:p>
          <a:p>
            <a:pPr marL="285750" lvl="0" indent="-285750" algn="ctr">
              <a:buFont typeface="Wingdings" panose="05000000000000000000" pitchFamily="2" charset="2"/>
              <a:buChar char="v"/>
            </a:pPr>
            <a:r>
              <a:rPr lang="it-IT" dirty="0"/>
              <a:t>Verifiche su procedimenti autorizzativi;</a:t>
            </a:r>
          </a:p>
          <a:p>
            <a:pPr marL="285750" lvl="0" indent="-285750" algn="ctr">
              <a:buFont typeface="Wingdings" panose="05000000000000000000" pitchFamily="2" charset="2"/>
              <a:buChar char="v"/>
            </a:pPr>
            <a:r>
              <a:rPr lang="it-IT" dirty="0" smtClean="0">
                <a:solidFill>
                  <a:schemeClr val="tx1"/>
                </a:solidFill>
              </a:rPr>
              <a:t>Verifiche </a:t>
            </a:r>
            <a:r>
              <a:rPr lang="it-IT" dirty="0" smtClean="0"/>
              <a:t>pianificazioni territoriali.</a:t>
            </a:r>
          </a:p>
          <a:p>
            <a:endParaRPr lang="it-IT" dirty="0" smtClean="0"/>
          </a:p>
          <a:p>
            <a:endParaRPr lang="it-IT" dirty="0" smtClean="0"/>
          </a:p>
          <a:p>
            <a:pPr algn="just"/>
            <a:r>
              <a:rPr lang="it-IT" dirty="0" smtClean="0"/>
              <a:t>Start up dell’AD con almeno cinque abitazioni per ciascun comune aventi i requisiti disciplinati nel vademecum. Nel corso del progetto si procederà ad inserire nel sistema dell’AD dei Nebrodi anche altri immobili  opportunamente adeguati ai requisiti previsti dal Vademecum. </a:t>
            </a:r>
          </a:p>
          <a:p>
            <a:r>
              <a:rPr lang="it-IT" dirty="0" smtClean="0"/>
              <a:t>procedura </a:t>
            </a:r>
            <a:r>
              <a:rPr lang="it-IT" dirty="0"/>
              <a:t>per l'individuazione della classe (1 stella, 2 stella </a:t>
            </a:r>
            <a:r>
              <a:rPr lang="it-IT" dirty="0" err="1" smtClean="0"/>
              <a:t>ecc</a:t>
            </a:r>
            <a:r>
              <a:rPr lang="it-IT" dirty="0" smtClean="0"/>
              <a:t>) </a:t>
            </a:r>
            <a:r>
              <a:rPr lang="it-IT" dirty="0"/>
              <a:t>da attribuire a ciascuna delle abitazioni facenti parte dell’AD dei </a:t>
            </a:r>
            <a:r>
              <a:rPr lang="it-IT" dirty="0" smtClean="0"/>
              <a:t>Nebrodi,</a:t>
            </a:r>
          </a:p>
        </p:txBody>
      </p:sp>
    </p:spTree>
    <p:extLst>
      <p:ext uri="{BB962C8B-B14F-4D97-AF65-F5344CB8AC3E}">
        <p14:creationId xmlns:p14="http://schemas.microsoft.com/office/powerpoint/2010/main" val="600695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58020" y="941696"/>
            <a:ext cx="11395879" cy="5813946"/>
          </a:xfrm>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Ricognizione, sistematizzazione del tessuto abitativo non </a:t>
            </a:r>
            <a:r>
              <a:rPr lang="it-IT" b="1" dirty="0" smtClean="0">
                <a:solidFill>
                  <a:srgbClr val="0070C0"/>
                </a:solidFill>
              </a:rPr>
              <a:t>utilizzato (2)</a:t>
            </a:r>
          </a:p>
          <a:p>
            <a:pPr algn="ctr"/>
            <a:endParaRPr lang="it-IT" b="1" dirty="0">
              <a:solidFill>
                <a:srgbClr val="00B0F0"/>
              </a:solidFill>
            </a:endParaRPr>
          </a:p>
          <a:p>
            <a:pPr algn="just"/>
            <a:r>
              <a:rPr lang="it-IT" sz="2400" dirty="0" smtClean="0"/>
              <a:t>I </a:t>
            </a:r>
            <a:r>
              <a:rPr lang="it-IT" sz="2400" dirty="0"/>
              <a:t>cinque immobili per ciascun comune saranno ricompresi tra coloro che hanno manifestato l’interesse a partecipare all’AD dei Nebrodi mediante il </a:t>
            </a:r>
            <a:r>
              <a:rPr lang="it-IT" sz="2400" b="1" dirty="0"/>
              <a:t>conferimento della sola gestione </a:t>
            </a:r>
            <a:r>
              <a:rPr lang="it-IT" sz="2400" b="1" dirty="0" smtClean="0"/>
              <a:t>dell’immobile </a:t>
            </a:r>
            <a:r>
              <a:rPr lang="it-IT" sz="2400" dirty="0" smtClean="0"/>
              <a:t>ad una società di gestione </a:t>
            </a:r>
            <a:r>
              <a:rPr lang="it-IT" sz="2400" dirty="0"/>
              <a:t>rimanendo proprietari dello stesso e facendosi carico di eventuali lavori di </a:t>
            </a:r>
            <a:r>
              <a:rPr lang="it-IT" sz="2400" dirty="0" smtClean="0"/>
              <a:t>adeguamento, </a:t>
            </a:r>
            <a:r>
              <a:rPr lang="it-IT" sz="2400" dirty="0"/>
              <a:t>e che risultano da una prima analisi essere in possesso dei requisiti minimi previsti dal Vademecum.</a:t>
            </a:r>
          </a:p>
          <a:p>
            <a:pPr algn="ctr"/>
            <a:endParaRPr lang="it-IT" sz="2400" b="1" dirty="0">
              <a:solidFill>
                <a:srgbClr val="00B0F0"/>
              </a:solidFill>
            </a:endParaRPr>
          </a:p>
          <a:p>
            <a:pPr algn="ctr"/>
            <a:endParaRPr lang="it-IT" b="1" dirty="0" smtClean="0">
              <a:solidFill>
                <a:srgbClr val="00B0F0"/>
              </a:solidFill>
            </a:endParaRPr>
          </a:p>
        </p:txBody>
      </p:sp>
    </p:spTree>
    <p:extLst>
      <p:ext uri="{BB962C8B-B14F-4D97-AF65-F5344CB8AC3E}">
        <p14:creationId xmlns:p14="http://schemas.microsoft.com/office/powerpoint/2010/main" val="640026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lnSpcReduction="10000"/>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Animazione territoriale </a:t>
            </a:r>
            <a:endParaRPr lang="it-IT" b="1" dirty="0" smtClean="0">
              <a:solidFill>
                <a:srgbClr val="0070C0"/>
              </a:solidFill>
            </a:endParaRPr>
          </a:p>
          <a:p>
            <a:pPr algn="ctr"/>
            <a:r>
              <a:rPr lang="it-IT" dirty="0"/>
              <a:t>animazione territoriale finalizzata ad In-Formare l’intera comunità locale sull’avvio dell’Albergo Diffuso dei </a:t>
            </a:r>
            <a:r>
              <a:rPr lang="it-IT" dirty="0" smtClean="0"/>
              <a:t>Nebrodi</a:t>
            </a:r>
          </a:p>
          <a:p>
            <a:pPr algn="ctr"/>
            <a:r>
              <a:rPr lang="it-IT" dirty="0" smtClean="0"/>
              <a:t>workshop</a:t>
            </a:r>
            <a:r>
              <a:rPr lang="it-IT" dirty="0"/>
              <a:t>, in ogni comune </a:t>
            </a:r>
            <a:r>
              <a:rPr lang="it-IT" dirty="0" smtClean="0"/>
              <a:t>partecipante:</a:t>
            </a:r>
          </a:p>
          <a:p>
            <a:pPr marL="285750" indent="-285750" algn="ctr">
              <a:buFont typeface="Arial" panose="020B0604020202020204" pitchFamily="34" charset="0"/>
              <a:buChar char="•"/>
            </a:pPr>
            <a:r>
              <a:rPr lang="it-IT" dirty="0" smtClean="0"/>
              <a:t>Workshop per informare </a:t>
            </a:r>
            <a:r>
              <a:rPr lang="it-IT" dirty="0"/>
              <a:t>l’intera comunità locale sull’avvio dell’Albergo Diffuso dei </a:t>
            </a:r>
            <a:r>
              <a:rPr lang="it-IT" dirty="0" smtClean="0"/>
              <a:t>Nebrodi e consentire </a:t>
            </a:r>
            <a:r>
              <a:rPr lang="it-IT" u="sng" dirty="0" smtClean="0"/>
              <a:t>nuove adesioni </a:t>
            </a:r>
            <a:r>
              <a:rPr lang="it-IT" dirty="0" smtClean="0"/>
              <a:t>da parte dei proprietari di immobili che non hanno ancora aderito;</a:t>
            </a:r>
          </a:p>
          <a:p>
            <a:pPr marL="285750" indent="-285750" algn="ctr">
              <a:buFont typeface="Arial" panose="020B0604020202020204" pitchFamily="34" charset="0"/>
              <a:buChar char="•"/>
            </a:pPr>
            <a:r>
              <a:rPr lang="it-IT" dirty="0" smtClean="0"/>
              <a:t>Workshop </a:t>
            </a:r>
            <a:r>
              <a:rPr lang="it-IT" dirty="0"/>
              <a:t>con i proprietari degli immobili che hanno aderito ed approfondimento, sulla base della preventiva somministrazione del Vademecum,  di tutte le tematiche inerenti il rispetto di quanto previsto nel Vademecum. </a:t>
            </a:r>
          </a:p>
          <a:p>
            <a:pPr marL="285750" indent="-285750" algn="ctr">
              <a:buFont typeface="Arial" panose="020B0604020202020204" pitchFamily="34" charset="0"/>
              <a:buChar char="•"/>
            </a:pPr>
            <a:endParaRPr lang="it-IT" dirty="0"/>
          </a:p>
          <a:p>
            <a:pPr algn="ctr"/>
            <a:endParaRPr lang="it-IT" dirty="0"/>
          </a:p>
          <a:p>
            <a:pPr marL="285750" indent="-285750" algn="ctr">
              <a:buFont typeface="Arial" panose="020B0604020202020204" pitchFamily="34" charset="0"/>
              <a:buChar char="•"/>
            </a:pPr>
            <a:endParaRPr lang="it-IT" dirty="0"/>
          </a:p>
          <a:p>
            <a:pPr marL="285750" indent="-285750" algn="ctr">
              <a:buFont typeface="Arial" panose="020B0604020202020204" pitchFamily="34" charset="0"/>
              <a:buChar char="•"/>
            </a:pPr>
            <a:r>
              <a:rPr lang="it-IT" dirty="0"/>
              <a:t>Workshop con i proprietari degli immobili selezionati sulla scorta delle indicazioni del vademecum;</a:t>
            </a:r>
          </a:p>
          <a:p>
            <a:pPr marL="285750" indent="-285750" algn="ctr">
              <a:buFont typeface="Arial" panose="020B0604020202020204" pitchFamily="34" charset="0"/>
              <a:buChar char="•"/>
            </a:pPr>
            <a:r>
              <a:rPr lang="it-IT" dirty="0" smtClean="0"/>
              <a:t>Workshop </a:t>
            </a:r>
            <a:r>
              <a:rPr lang="it-IT" dirty="0"/>
              <a:t>con i produttori locali di prodotti tipici e ristoratori che verranno In-Formati dell’avvio dell’Albergo Diffuso. In cui si discuteranno le modalità per la creazione e l’avvio di una rete di compartecipazione tra produttori locali ed albergatori al fine di garantire la miglior qualità di accoglienza all’ospite. </a:t>
            </a:r>
          </a:p>
        </p:txBody>
      </p:sp>
    </p:spTree>
    <p:extLst>
      <p:ext uri="{BB962C8B-B14F-4D97-AF65-F5344CB8AC3E}">
        <p14:creationId xmlns:p14="http://schemas.microsoft.com/office/powerpoint/2010/main" val="2245397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6011838"/>
          </a:xfrm>
        </p:spPr>
        <p:txBody>
          <a:bodyPr>
            <a:normAutofit fontScale="92500" lnSpcReduction="20000"/>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sz="6400" b="1" i="1" dirty="0" smtClean="0">
                <a:solidFill>
                  <a:srgbClr val="0070C0"/>
                </a:solidFill>
                <a:effectLst>
                  <a:outerShdw blurRad="38100" dist="38100" dir="2700000" algn="tl">
                    <a:srgbClr val="000000">
                      <a:alpha val="43137"/>
                    </a:srgbClr>
                  </a:outerShdw>
                </a:effectLst>
              </a:rPr>
              <a:t> </a:t>
            </a:r>
            <a:r>
              <a:rPr lang="it-IT" sz="2900" b="1" dirty="0">
                <a:solidFill>
                  <a:srgbClr val="0070C0"/>
                </a:solidFill>
              </a:rPr>
              <a:t>Creazione della società di gestione dell’AD dei Nebrodi </a:t>
            </a:r>
            <a:endParaRPr lang="it-IT" sz="2900" b="1" dirty="0" smtClean="0">
              <a:solidFill>
                <a:srgbClr val="0070C0"/>
              </a:solidFill>
            </a:endParaRPr>
          </a:p>
          <a:p>
            <a:r>
              <a:rPr lang="it-IT" sz="2100" u="sng" dirty="0" smtClean="0"/>
              <a:t>Statuto</a:t>
            </a:r>
            <a:r>
              <a:rPr lang="it-IT" sz="2100" dirty="0" smtClean="0"/>
              <a:t> </a:t>
            </a:r>
            <a:r>
              <a:rPr lang="it-IT" sz="2100" dirty="0"/>
              <a:t>che i diversi componenti che formeranno l’AD saranno </a:t>
            </a:r>
            <a:r>
              <a:rPr lang="it-IT" sz="2100" u="sng" dirty="0"/>
              <a:t>tenuti a </a:t>
            </a:r>
            <a:r>
              <a:rPr lang="it-IT" sz="2100" u="sng" dirty="0" smtClean="0"/>
              <a:t>rispettare </a:t>
            </a:r>
            <a:r>
              <a:rPr lang="it-IT" sz="2100" dirty="0" smtClean="0"/>
              <a:t>e che  </a:t>
            </a:r>
            <a:r>
              <a:rPr lang="it-IT" sz="2100" dirty="0"/>
              <a:t>comprenderà il </a:t>
            </a:r>
            <a:r>
              <a:rPr lang="it-IT" sz="2100" u="sng" dirty="0"/>
              <a:t>modello di gestione </a:t>
            </a:r>
            <a:r>
              <a:rPr lang="it-IT" sz="2100" dirty="0"/>
              <a:t>di cui l’AD dei Nebrodi intende dotarsi. </a:t>
            </a:r>
            <a:endParaRPr lang="it-IT" sz="2100" dirty="0" smtClean="0"/>
          </a:p>
          <a:p>
            <a:r>
              <a:rPr lang="it-IT" sz="2100" dirty="0"/>
              <a:t>Lo statuto dovrà tenere in considerazione le indicazioni tecniche provenienti dall’Ufficio, le indicazioni provenienti dai </a:t>
            </a:r>
            <a:r>
              <a:rPr lang="it-IT" sz="2100" u="sng" dirty="0"/>
              <a:t>workshop</a:t>
            </a:r>
            <a:r>
              <a:rPr lang="it-IT" sz="2100" dirty="0"/>
              <a:t> svolti, nel rispetto degli </a:t>
            </a:r>
            <a:r>
              <a:rPr lang="it-IT" sz="2100" u="sng" dirty="0"/>
              <a:t>standard minimi nazionali </a:t>
            </a:r>
            <a:r>
              <a:rPr lang="it-IT" sz="2100" dirty="0"/>
              <a:t>al fine di aderire alla rete italiana degli Alberghi Diffusi (ADI) e delle caratteristiche fisiche che dovrà assumere l’AD dei Nebrodi</a:t>
            </a:r>
            <a:r>
              <a:rPr lang="it-IT" sz="2300" dirty="0"/>
              <a:t>.</a:t>
            </a:r>
          </a:p>
          <a:p>
            <a:r>
              <a:rPr lang="it-IT" sz="2100" dirty="0"/>
              <a:t>Tale Statuto si adopererà per garantire una </a:t>
            </a:r>
            <a:r>
              <a:rPr lang="it-IT" sz="2100" u="sng" dirty="0"/>
              <a:t>gestione unitaria </a:t>
            </a:r>
            <a:r>
              <a:rPr lang="it-IT" sz="2100" dirty="0"/>
              <a:t>delle diverse residenze che costituiscono l’AD dei Nebrodi come ad esempio l’offerta di servizi alberghieri e ambienti comuni a tutti gli ospiti alloggiati nei diversi edifici che lo compongono</a:t>
            </a:r>
            <a:r>
              <a:rPr lang="it-IT" sz="2300" dirty="0"/>
              <a:t>.</a:t>
            </a:r>
          </a:p>
          <a:p>
            <a:r>
              <a:rPr lang="it-IT" sz="2100" dirty="0"/>
              <a:t>Lo Statuto prevedrà una </a:t>
            </a:r>
            <a:r>
              <a:rPr lang="it-IT" sz="2100" u="sng" dirty="0"/>
              <a:t>gestione professionale non standard</a:t>
            </a:r>
            <a:r>
              <a:rPr lang="it-IT" sz="2100" dirty="0"/>
              <a:t>, non simile a quella che caratterizza gran parte degli alberghi che fanno parte di catene, né tanto meno simile a quella rigida dei grandi alberghi, ma coerente con la proposta di autenticità dell’esperienza e con le radici nel territorio</a:t>
            </a:r>
            <a:r>
              <a:rPr lang="it-IT" sz="2600" dirty="0"/>
              <a:t>. </a:t>
            </a:r>
          </a:p>
          <a:p>
            <a:r>
              <a:rPr lang="it-IT" sz="2100" dirty="0"/>
              <a:t>La </a:t>
            </a:r>
            <a:r>
              <a:rPr lang="it-IT" sz="2100" u="sng" dirty="0"/>
              <a:t>forma giuridica </a:t>
            </a:r>
            <a:r>
              <a:rPr lang="it-IT" sz="2100" dirty="0"/>
              <a:t>che verrà scelta per l’AD dei Nebrodi sarà individuata tra quelle che garantiscono la compartecipazione di più soggetti (società mista, società cooperativa, </a:t>
            </a:r>
            <a:r>
              <a:rPr lang="it-IT" sz="2100" dirty="0" err="1"/>
              <a:t>ecc</a:t>
            </a:r>
            <a:r>
              <a:rPr lang="it-IT" sz="2100" dirty="0"/>
              <a:t>) e troverà nello Statuto la sua piena compiutezza</a:t>
            </a:r>
            <a:r>
              <a:rPr lang="it-IT" sz="2600" dirty="0"/>
              <a:t>.</a:t>
            </a:r>
          </a:p>
        </p:txBody>
      </p:sp>
    </p:spTree>
    <p:extLst>
      <p:ext uri="{BB962C8B-B14F-4D97-AF65-F5344CB8AC3E}">
        <p14:creationId xmlns:p14="http://schemas.microsoft.com/office/powerpoint/2010/main" val="2184261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fontScale="92500" lnSpcReduction="10000"/>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Organizzazione servizio di reception – Botteghe Nebrodi </a:t>
            </a:r>
            <a:endParaRPr lang="it-IT" dirty="0">
              <a:solidFill>
                <a:srgbClr val="0070C0"/>
              </a:solidFill>
            </a:endParaRPr>
          </a:p>
          <a:p>
            <a:r>
              <a:rPr lang="it-IT" dirty="0"/>
              <a:t>G</a:t>
            </a:r>
            <a:r>
              <a:rPr lang="it-IT" dirty="0" smtClean="0"/>
              <a:t>arantire </a:t>
            </a:r>
            <a:r>
              <a:rPr lang="it-IT" dirty="0"/>
              <a:t>un servizio unico di accoglienza, verrà individuata una </a:t>
            </a:r>
            <a:r>
              <a:rPr lang="it-IT" u="sng" dirty="0"/>
              <a:t>struttura multipolare </a:t>
            </a:r>
            <a:r>
              <a:rPr lang="it-IT" dirty="0"/>
              <a:t>connessa in rete telematica con le diverse residenze dell’AD in cui opereranno degli operatori addetti alla reception. </a:t>
            </a:r>
            <a:endParaRPr lang="it-IT" dirty="0" smtClean="0"/>
          </a:p>
          <a:p>
            <a:r>
              <a:rPr lang="it-IT" dirty="0" smtClean="0"/>
              <a:t>Nello </a:t>
            </a:r>
            <a:r>
              <a:rPr lang="it-IT" dirty="0"/>
              <a:t>specifico le attività della reception – Botteghe Nebrodi saranno quelle di </a:t>
            </a:r>
            <a:r>
              <a:rPr lang="it-IT" u="sng" dirty="0"/>
              <a:t>intercettare i fabbisogni del visitatore</a:t>
            </a:r>
            <a:r>
              <a:rPr lang="it-IT" dirty="0"/>
              <a:t> per individuare la dimora più appropriata, effettuare il servizio di </a:t>
            </a:r>
            <a:r>
              <a:rPr lang="it-IT" u="sng" dirty="0"/>
              <a:t>prenotazione</a:t>
            </a:r>
            <a:r>
              <a:rPr lang="it-IT" dirty="0"/>
              <a:t> e monitorare lo stato e la disponibilità in maniera continua e costante di posti letto per singola tipologia</a:t>
            </a:r>
            <a:r>
              <a:rPr lang="it-IT" dirty="0" smtClean="0"/>
              <a:t>.</a:t>
            </a:r>
          </a:p>
          <a:p>
            <a:r>
              <a:rPr lang="it-IT" dirty="0" smtClean="0"/>
              <a:t> </a:t>
            </a:r>
            <a:r>
              <a:rPr lang="it-IT" dirty="0"/>
              <a:t>Altresì il servizio di reception  si  occuperà di organizzare nei tempi ottimali, per l’ospite, le modalità di </a:t>
            </a:r>
            <a:r>
              <a:rPr lang="it-IT" u="sng" dirty="0"/>
              <a:t>trasferimento</a:t>
            </a:r>
            <a:r>
              <a:rPr lang="it-IT" dirty="0"/>
              <a:t> dai diversi punti di arrivo al luogo in cui soggiornerà. La reception dovrà fornire tutte le informazioni ed indicazioni, anche tramite brochure, opuscoli e guide interattive, utili per un piacevole intrattenimento dell’ospite nei diversi luoghi in cui viene accolto. </a:t>
            </a:r>
            <a:endParaRPr lang="it-IT" dirty="0" smtClean="0"/>
          </a:p>
          <a:p>
            <a:r>
              <a:rPr lang="it-IT" dirty="0" smtClean="0"/>
              <a:t>Infine</a:t>
            </a:r>
            <a:r>
              <a:rPr lang="it-IT" dirty="0"/>
              <a:t>, la reception, in quanto collegata in rete con il </a:t>
            </a:r>
            <a:r>
              <a:rPr lang="it-IT" u="sng" dirty="0"/>
              <a:t>circuito museale-ricreativo </a:t>
            </a:r>
            <a:r>
              <a:rPr lang="it-IT" dirty="0"/>
              <a:t>dei Nebrodi, offrirà il servizio di </a:t>
            </a:r>
            <a:r>
              <a:rPr lang="it-IT" dirty="0" err="1"/>
              <a:t>ticketing</a:t>
            </a:r>
            <a:r>
              <a:rPr lang="it-IT" dirty="0"/>
              <a:t> e servizi logistici per gli ospiti dei Nebrodi. La reception denominata </a:t>
            </a:r>
            <a:r>
              <a:rPr lang="it-IT" dirty="0">
                <a:solidFill>
                  <a:srgbClr val="00B0F0"/>
                </a:solidFill>
              </a:rPr>
              <a:t>Bottega Nebrodi </a:t>
            </a:r>
            <a:r>
              <a:rPr lang="it-IT" dirty="0"/>
              <a:t>funge anche da avamposto in cui i diversi turisti potranno apprezzare i prodotti tipici locali dei diversi comuni proponenti l’iniziativa e più in generale dell’intero contesto </a:t>
            </a:r>
            <a:r>
              <a:rPr lang="it-IT" dirty="0" err="1"/>
              <a:t>Nebroideo</a:t>
            </a:r>
            <a:r>
              <a:rPr lang="it-IT" dirty="0"/>
              <a:t>. </a:t>
            </a:r>
          </a:p>
          <a:p>
            <a:r>
              <a:rPr lang="it-IT" dirty="0"/>
              <a:t>Al fine di avviare sin da subito l’iniziativa si prevede in questa fase l’attivazione di n° </a:t>
            </a:r>
            <a:r>
              <a:rPr lang="it-IT" dirty="0">
                <a:solidFill>
                  <a:srgbClr val="00B0F0"/>
                </a:solidFill>
              </a:rPr>
              <a:t>dieci Botteghe Nebrodi </a:t>
            </a:r>
            <a:r>
              <a:rPr lang="it-IT" dirty="0"/>
              <a:t>diffuse sul </a:t>
            </a:r>
            <a:r>
              <a:rPr lang="it-IT" dirty="0" smtClean="0"/>
              <a:t>territorio ed opportunamente arredate ed attrezzate </a:t>
            </a:r>
            <a:r>
              <a:rPr lang="it-IT" dirty="0"/>
              <a:t>che si allocheranno all’interno di spazi fortemente caratterizzanti il territorio e già riqualificate a valere su risorse pubbliche nel precedente periodo di programmazione 2000-06.</a:t>
            </a:r>
          </a:p>
          <a:p>
            <a:r>
              <a:rPr lang="it-IT" dirty="0"/>
              <a:t>In particolare le dieci botteghe Nebrodi si riferiscono ai seguenti comuni ed ai rispettivi spazi:</a:t>
            </a:r>
          </a:p>
          <a:p>
            <a:pPr algn="ctr"/>
            <a:endParaRPr lang="it-IT" b="1" dirty="0" smtClean="0">
              <a:solidFill>
                <a:srgbClr val="00B0F0"/>
              </a:solidFill>
            </a:endParaRPr>
          </a:p>
        </p:txBody>
      </p:sp>
    </p:spTree>
    <p:extLst>
      <p:ext uri="{BB962C8B-B14F-4D97-AF65-F5344CB8AC3E}">
        <p14:creationId xmlns:p14="http://schemas.microsoft.com/office/powerpoint/2010/main" val="264003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Organizzazione servizio di reception – Botteghe Nebrodi </a:t>
            </a:r>
            <a:endParaRPr lang="it-IT" dirty="0">
              <a:solidFill>
                <a:srgbClr val="0070C0"/>
              </a:solidFill>
            </a:endParaRPr>
          </a:p>
          <a:p>
            <a:r>
              <a:rPr lang="it-IT" dirty="0" smtClean="0"/>
              <a:t>In </a:t>
            </a:r>
            <a:r>
              <a:rPr lang="it-IT" dirty="0"/>
              <a:t>particolare le dieci botteghe Nebrodi si riferiscono ai seguenti comuni ed ai rispettivi spazi:</a:t>
            </a:r>
          </a:p>
          <a:p>
            <a:pPr marL="342900" lvl="0" indent="-342900" defTabSz="914400" eaLnBrk="0" fontAlgn="base" hangingPunct="0">
              <a:spcBef>
                <a:spcPct val="0"/>
              </a:spcBef>
              <a:spcAft>
                <a:spcPct val="0"/>
              </a:spcAft>
              <a:buClrTx/>
              <a:buFont typeface="+mj-lt"/>
              <a:buAutoNum type="arabicPeriod"/>
            </a:pP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Comune di Floresta: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Palazzo Landro-</a:t>
            </a:r>
            <a:r>
              <a:rPr lang="it-IT"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Scalisi</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a:t>
            </a: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Frazzanò: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Abbazia San Filippo di </a:t>
            </a:r>
            <a:r>
              <a:rPr lang="it-IT"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Fragalà</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Ficarra: Palazzo Busacca;</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Capri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Leone: locali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annessi al palazzo dei servizi comunali nel Borgo di Capri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leone;</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Ucria: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Centro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turistico di Piazza S.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Bernardino;</a:t>
            </a: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San Salvatore di Fitalia: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Centro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Sociale dell’ex Ospedale san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Calogero;</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Longi: ex scuola elementare contrada Crocetta;</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Mirto: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Palazzo </a:t>
            </a:r>
            <a:r>
              <a:rPr lang="it-IT"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Cupane</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it-IT" sz="2800" dirty="0" smtClean="0">
              <a:solidFill>
                <a:schemeClr val="tx1"/>
              </a:solidFill>
              <a:ea typeface="Times New Roman" panose="02020603050405020304" pitchFamily="18" charset="0"/>
            </a:endParaRPr>
          </a:p>
          <a:p>
            <a:pPr marL="342900" lvl="0" indent="-342900" defTabSz="914400" eaLnBrk="0" fontAlgn="base" hangingPunct="0">
              <a:spcBef>
                <a:spcPct val="0"/>
              </a:spcBef>
              <a:spcAft>
                <a:spcPct val="0"/>
              </a:spcAft>
              <a:buClrTx/>
              <a:buFont typeface="+mj-lt"/>
              <a:buAutoNum type="arabicPeriod"/>
            </a:pP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Comune </a:t>
            </a: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di Galati Mamertino: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Ufficio turistico piazza San Giacomo;</a:t>
            </a:r>
            <a:endParaRPr lang="it-IT" sz="2800" dirty="0">
              <a:solidFill>
                <a:schemeClr val="tx1"/>
              </a:solidFill>
              <a:ea typeface="Times New Roman" panose="02020603050405020304" pitchFamily="18" charset="0"/>
            </a:endParaRPr>
          </a:p>
          <a:p>
            <a:pPr lvl="0" defTabSz="914400" eaLnBrk="0" fontAlgn="base" hangingPunct="0">
              <a:spcBef>
                <a:spcPct val="0"/>
              </a:spcBef>
              <a:spcAft>
                <a:spcPct val="0"/>
              </a:spcAft>
              <a:buClrTx/>
              <a:buFontTx/>
              <a:buAutoNum type="arabicPeriod"/>
            </a:pPr>
            <a:r>
              <a:rPr lang="it-IT" dirty="0">
                <a:solidFill>
                  <a:schemeClr val="tx1"/>
                </a:solidFill>
                <a:latin typeface="Arial" panose="020B0604020202020204" pitchFamily="34" charset="0"/>
                <a:ea typeface="Times New Roman" panose="02020603050405020304" pitchFamily="18" charset="0"/>
                <a:cs typeface="Arial" panose="020B0604020202020204" pitchFamily="34" charset="0"/>
              </a:rPr>
              <a:t>Comune di San Marco D’Alunzio: </a:t>
            </a:r>
            <a:r>
              <a:rPr lang="it-IT"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Palazzo Grimaldi  Anche sede centrale e centro direzionale dell’AD dei Nebrodi.</a:t>
            </a:r>
          </a:p>
          <a:p>
            <a:pPr lvl="0" defTabSz="914400" eaLnBrk="0" fontAlgn="base" hangingPunct="0">
              <a:spcBef>
                <a:spcPct val="0"/>
              </a:spcBef>
              <a:spcAft>
                <a:spcPct val="0"/>
              </a:spcAft>
              <a:buClrTx/>
              <a:buFontTx/>
              <a:buAutoNum type="arabicPeriod"/>
            </a:pPr>
            <a:endParaRPr lang="it-IT" sz="2400" dirty="0">
              <a:solidFill>
                <a:schemeClr val="tx1"/>
              </a:solidFill>
              <a:latin typeface="Arial" panose="020B0604020202020204" pitchFamily="34" charset="0"/>
              <a:cs typeface="Arial" panose="020B0604020202020204" pitchFamily="34" charset="0"/>
            </a:endParaRPr>
          </a:p>
          <a:p>
            <a:pPr algn="ctr"/>
            <a:endParaRPr lang="it-IT" b="1" dirty="0" smtClean="0">
              <a:solidFill>
                <a:srgbClr val="00B0F0"/>
              </a:solidFill>
            </a:endParaRPr>
          </a:p>
          <a:p>
            <a:pPr algn="ct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88872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a:noFill/>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Organizzazione e gestione servizi </a:t>
            </a:r>
            <a:r>
              <a:rPr lang="it-IT" b="1" dirty="0" smtClean="0">
                <a:solidFill>
                  <a:srgbClr val="0070C0"/>
                </a:solidFill>
              </a:rPr>
              <a:t>– logistica</a:t>
            </a:r>
          </a:p>
          <a:p>
            <a:pPr lvl="0" defTabSz="914400" eaLnBrk="0" fontAlgn="base" hangingPunct="0">
              <a:spcBef>
                <a:spcPct val="0"/>
              </a:spcBef>
              <a:spcAft>
                <a:spcPct val="0"/>
              </a:spcAft>
              <a:buClrTx/>
            </a:pPr>
            <a:endParaRPr lang="it-IT" sz="2400" dirty="0">
              <a:solidFill>
                <a:schemeClr val="tx1"/>
              </a:solidFill>
              <a:latin typeface="Arial" panose="020B0604020202020204" pitchFamily="34" charset="0"/>
              <a:cs typeface="Arial" panose="020B0604020202020204" pitchFamily="34" charset="0"/>
            </a:endParaRPr>
          </a:p>
          <a:p>
            <a:r>
              <a:rPr lang="it-IT" dirty="0" smtClean="0"/>
              <a:t>Servizio </a:t>
            </a:r>
            <a:r>
              <a:rPr lang="it-IT" dirty="0"/>
              <a:t>di trasporto passeggeri per consentire al “turista” di essere accompagnato dal luogo di arrivo (porto </a:t>
            </a:r>
            <a:r>
              <a:rPr lang="it-IT" dirty="0" err="1"/>
              <a:t>hub</a:t>
            </a:r>
            <a:r>
              <a:rPr lang="it-IT" dirty="0"/>
              <a:t> di Sant’Agata di Militello, Stazioni Ferroviarie ubicate lungo la dorsale dei Nebrodi e altri punti di arrivo) al luogo in cui alloggerà.</a:t>
            </a:r>
          </a:p>
          <a:p>
            <a:r>
              <a:rPr lang="it-IT" dirty="0"/>
              <a:t>E’ previsto, infine, l’utilizzo di un servizio per accompagnamento di “turisti” dal luogo in cui alloggiano ai luoghi da visitare e viceversa. </a:t>
            </a:r>
            <a:endParaRPr lang="it-IT" dirty="0" smtClean="0"/>
          </a:p>
          <a:p>
            <a:r>
              <a:rPr lang="it-IT" dirty="0" smtClean="0"/>
              <a:t>Detto </a:t>
            </a:r>
            <a:r>
              <a:rPr lang="it-IT" dirty="0"/>
              <a:t>servizio sarà garantito attraverso la stipula di protocolli d’intesa con operatori locali del settore turistico e dei trasporti.</a:t>
            </a:r>
          </a:p>
          <a:p>
            <a:r>
              <a:rPr lang="it-IT" dirty="0"/>
              <a:t>L’organizzazione logistica di tali servizi di transfert sarà gestita all’interno della reception in collaborazione con i soggetti stipulanti il protocollo. </a:t>
            </a:r>
          </a:p>
          <a:p>
            <a:r>
              <a:rPr lang="it-IT" dirty="0" smtClean="0"/>
              <a:t>utilizzo </a:t>
            </a:r>
            <a:r>
              <a:rPr lang="it-IT" dirty="0"/>
              <a:t>di supporti </a:t>
            </a:r>
            <a:r>
              <a:rPr lang="it-IT" dirty="0" smtClean="0"/>
              <a:t>multilinguistici</a:t>
            </a: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8879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a:noFill/>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Realizzazione del Portale dell’AD dei Nebrodi </a:t>
            </a:r>
            <a:endParaRPr lang="it-IT" b="1" dirty="0" smtClean="0">
              <a:solidFill>
                <a:srgbClr val="0070C0"/>
              </a:solidFill>
            </a:endParaRPr>
          </a:p>
          <a:p>
            <a:pPr lvl="0" defTabSz="914400" eaLnBrk="0" fontAlgn="base" hangingPunct="0">
              <a:spcBef>
                <a:spcPct val="0"/>
              </a:spcBef>
              <a:spcAft>
                <a:spcPct val="0"/>
              </a:spcAft>
              <a:buClrTx/>
            </a:pPr>
            <a:endParaRPr lang="it-IT" sz="2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dirty="0" smtClean="0"/>
              <a:t>ideazione</a:t>
            </a:r>
            <a:r>
              <a:rPr lang="it-IT" dirty="0"/>
              <a:t>, sviluppo e promozione del portale web </a:t>
            </a:r>
            <a:r>
              <a:rPr lang="it-IT" u="sng" dirty="0" smtClean="0">
                <a:hlinkClick r:id="rId2"/>
              </a:rPr>
              <a:t>www.nebrodialbergodiffuso.it</a:t>
            </a:r>
            <a:r>
              <a:rPr lang="it-IT" u="sng" dirty="0" smtClean="0"/>
              <a:t> </a:t>
            </a:r>
            <a:endParaRPr lang="it-IT" dirty="0" smtClean="0"/>
          </a:p>
          <a:p>
            <a:pPr marL="285750" indent="-285750">
              <a:buFont typeface="Arial" panose="020B0604020202020204" pitchFamily="34" charset="0"/>
              <a:buChar char="•"/>
            </a:pPr>
            <a:r>
              <a:rPr lang="it-IT" dirty="0"/>
              <a:t>I</a:t>
            </a:r>
            <a:r>
              <a:rPr lang="it-IT" dirty="0" smtClean="0"/>
              <a:t>nformare </a:t>
            </a:r>
            <a:r>
              <a:rPr lang="it-IT" dirty="0"/>
              <a:t>il target di potenziali “turisti” sulle opportunità offerte dall’AD dei </a:t>
            </a:r>
            <a:r>
              <a:rPr lang="it-IT" dirty="0" smtClean="0"/>
              <a:t>Nebrodi</a:t>
            </a:r>
            <a:r>
              <a:rPr lang="it-IT" dirty="0"/>
              <a:t>;</a:t>
            </a:r>
            <a:endParaRPr lang="it-IT" dirty="0" smtClean="0"/>
          </a:p>
          <a:p>
            <a:pPr marL="285750" indent="-285750">
              <a:buFont typeface="Arial" panose="020B0604020202020204" pitchFamily="34" charset="0"/>
              <a:buChar char="•"/>
            </a:pPr>
            <a:r>
              <a:rPr lang="it-IT" dirty="0" smtClean="0"/>
              <a:t>Aggiornare costantemente la </a:t>
            </a:r>
            <a:r>
              <a:rPr lang="it-IT" dirty="0"/>
              <a:t>disponibilità dei posti letto e consentire la possibilità di prenotazione on </a:t>
            </a:r>
            <a:r>
              <a:rPr lang="it-IT" dirty="0" smtClean="0"/>
              <a:t>line</a:t>
            </a:r>
            <a:r>
              <a:rPr lang="it-IT" dirty="0"/>
              <a:t>;</a:t>
            </a:r>
            <a:endParaRPr lang="it-IT" dirty="0" smtClean="0"/>
          </a:p>
          <a:p>
            <a:pPr marL="285750" indent="-285750">
              <a:buFont typeface="Arial" panose="020B0604020202020204" pitchFamily="34" charset="0"/>
              <a:buChar char="•"/>
            </a:pPr>
            <a:r>
              <a:rPr lang="it-IT" dirty="0" smtClean="0"/>
              <a:t> Illustrare nel </a:t>
            </a:r>
            <a:r>
              <a:rPr lang="it-IT" dirty="0"/>
              <a:t>dettaglio le diverse residenze offerte specificandone le loro caratteristiche ed, inoltre, sarà previsto, oltre ad un illustrazione dei molteplici servizi offerti nell’area a disposizione dei “turisti” del </a:t>
            </a:r>
            <a:r>
              <a:rPr lang="it-IT" dirty="0" smtClean="0"/>
              <a:t>luogo</a:t>
            </a:r>
            <a:r>
              <a:rPr lang="it-IT" dirty="0"/>
              <a:t>;</a:t>
            </a:r>
            <a:endParaRPr lang="it-IT" dirty="0" smtClean="0"/>
          </a:p>
          <a:p>
            <a:pPr marL="285750" indent="-285750">
              <a:buFont typeface="Arial" panose="020B0604020202020204" pitchFamily="34" charset="0"/>
              <a:buChar char="•"/>
            </a:pPr>
            <a:r>
              <a:rPr lang="it-IT" dirty="0" smtClean="0"/>
              <a:t>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D</a:t>
            </a:r>
            <a:r>
              <a:rPr lang="it-IT" dirty="0" smtClean="0"/>
              <a:t>escrive </a:t>
            </a:r>
            <a:r>
              <a:rPr lang="it-IT" dirty="0"/>
              <a:t>nel dettaglio il patrimonio storico naturalistico presente nell’area. </a:t>
            </a:r>
          </a:p>
          <a:p>
            <a:pPr marL="285750" indent="-285750" algn="ctr">
              <a:buFont typeface="Arial" panose="020B0604020202020204" pitchFamily="34" charset="0"/>
              <a:buChar char="•"/>
            </a:pP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674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a:noFill/>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dirty="0">
                <a:solidFill>
                  <a:srgbClr val="0070C0"/>
                </a:solidFill>
              </a:rPr>
              <a:t>Messa in rete nelle piattaforme/booking internazionali </a:t>
            </a:r>
            <a:endParaRPr lang="it-IT" sz="2400" dirty="0">
              <a:solidFill>
                <a:srgbClr val="0070C0"/>
              </a:solidFill>
              <a:latin typeface="Arial" panose="020B0604020202020204" pitchFamily="34" charset="0"/>
              <a:cs typeface="Arial" panose="020B0604020202020204" pitchFamily="34" charset="0"/>
            </a:endParaRPr>
          </a:p>
          <a:p>
            <a:r>
              <a:rPr lang="it-IT" dirty="0"/>
              <a:t>Dal momento che due persone su tre oggi alla ricerca di un viaggio si affidano alla rete per acquistare le proprie vacanze ed i propri soggiorni, risulta fondamentale essere presenti nelle più conosciute piattaforme web che offrono un servizio di </a:t>
            </a:r>
            <a:r>
              <a:rPr lang="it-IT" dirty="0">
                <a:solidFill>
                  <a:srgbClr val="0070C0"/>
                </a:solidFill>
              </a:rPr>
              <a:t>booking on line</a:t>
            </a:r>
            <a:r>
              <a:rPr lang="it-IT" dirty="0"/>
              <a:t>. </a:t>
            </a:r>
            <a:endParaRPr lang="it-IT" dirty="0" smtClean="0"/>
          </a:p>
          <a:p>
            <a:r>
              <a:rPr lang="it-IT" dirty="0" smtClean="0"/>
              <a:t>A </a:t>
            </a:r>
            <a:r>
              <a:rPr lang="it-IT" dirty="0"/>
              <a:t>tal fine si prevede di raccordarsi con tali operatori internazionali per definire le modalità affinché l’AD dei Nebrodi possa essere conosciuto, nonché facilmente prenotabile, attraverso tali piattaforme. </a:t>
            </a:r>
            <a:endParaRPr lang="it-IT" dirty="0" smtClean="0"/>
          </a:p>
          <a:p>
            <a:r>
              <a:rPr lang="it-IT" dirty="0" smtClean="0"/>
              <a:t>Si </a:t>
            </a:r>
            <a:r>
              <a:rPr lang="it-IT" dirty="0"/>
              <a:t>prevedono, quindi, </a:t>
            </a:r>
            <a:r>
              <a:rPr lang="it-IT" dirty="0">
                <a:solidFill>
                  <a:srgbClr val="0070C0"/>
                </a:solidFill>
              </a:rPr>
              <a:t>incontri con gli operatori internazionali del settore </a:t>
            </a:r>
            <a:r>
              <a:rPr lang="it-IT" dirty="0"/>
              <a:t>anche attraverso la creazione di una rete internazionale virtuale, nonché la stipula di </a:t>
            </a:r>
            <a:r>
              <a:rPr lang="it-IT" dirty="0">
                <a:solidFill>
                  <a:srgbClr val="00B0F0"/>
                </a:solidFill>
              </a:rPr>
              <a:t>accordi con Tour </a:t>
            </a:r>
            <a:r>
              <a:rPr lang="it-IT" dirty="0" err="1">
                <a:solidFill>
                  <a:srgbClr val="00B0F0"/>
                </a:solidFill>
              </a:rPr>
              <a:t>operators</a:t>
            </a:r>
            <a:r>
              <a:rPr lang="it-IT" dirty="0">
                <a:solidFill>
                  <a:srgbClr val="00B0F0"/>
                </a:solidFill>
              </a:rPr>
              <a:t> </a:t>
            </a:r>
            <a:r>
              <a:rPr lang="it-IT" dirty="0"/>
              <a:t>internazionali on line . </a:t>
            </a:r>
            <a:endParaRPr lang="it-IT" dirty="0" smtClean="0"/>
          </a:p>
          <a:p>
            <a:r>
              <a:rPr lang="it-IT" dirty="0" smtClean="0"/>
              <a:t>A </a:t>
            </a:r>
            <a:r>
              <a:rPr lang="it-IT" dirty="0"/>
              <a:t>tal fine saranno organizzate dei soggiorni sul territorio da parte di operatori turistici (</a:t>
            </a:r>
            <a:r>
              <a:rPr lang="it-IT" dirty="0" err="1">
                <a:solidFill>
                  <a:srgbClr val="0070C0"/>
                </a:solidFill>
              </a:rPr>
              <a:t>incoming</a:t>
            </a:r>
            <a:r>
              <a:rPr lang="it-IT" dirty="0"/>
              <a:t>) che avranno </a:t>
            </a:r>
            <a:r>
              <a:rPr lang="it-IT" dirty="0" smtClean="0"/>
              <a:t>l’opportunità </a:t>
            </a:r>
            <a:r>
              <a:rPr lang="it-IT" dirty="0"/>
              <a:t>di conoscere direttamente l’offerta e di organizzare dei pacchetti da proporre sul mercato.   </a:t>
            </a:r>
          </a:p>
          <a:p>
            <a:pPr algn="ct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2962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fontScale="85000" lnSpcReduction="10000"/>
          </a:bodyPr>
          <a:lstStyle/>
          <a:p>
            <a:endParaRPr lang="it-IT" dirty="0" smtClean="0"/>
          </a:p>
          <a:p>
            <a:r>
              <a:rPr lang="it-IT" b="1" i="1" dirty="0" smtClean="0">
                <a:solidFill>
                  <a:srgbClr val="0070C0"/>
                </a:solidFill>
              </a:rPr>
              <a:t>L’albergo diffuso dei Nebrodi  può essere definito come un </a:t>
            </a:r>
            <a:r>
              <a:rPr lang="it-IT" b="1" i="1" u="sng" dirty="0" smtClean="0">
                <a:solidFill>
                  <a:srgbClr val="0070C0"/>
                </a:solidFill>
              </a:rPr>
              <a:t>albergo orizzontale</a:t>
            </a:r>
            <a:r>
              <a:rPr lang="it-IT" b="1" i="1" dirty="0" smtClean="0">
                <a:solidFill>
                  <a:srgbClr val="0070C0"/>
                </a:solidFill>
              </a:rPr>
              <a:t>, situato nei  centri storici/frazionali dei dieci comuni, con camere e servizi.</a:t>
            </a:r>
          </a:p>
          <a:p>
            <a:endParaRPr lang="it-IT" b="1" dirty="0" smtClean="0">
              <a:solidFill>
                <a:schemeClr val="tx1"/>
              </a:solidFill>
            </a:endParaRPr>
          </a:p>
          <a:p>
            <a:r>
              <a:rPr lang="it-IT" b="1" dirty="0" smtClean="0">
                <a:solidFill>
                  <a:schemeClr val="tx1"/>
                </a:solidFill>
              </a:rPr>
              <a:t>Il progetto mira a:</a:t>
            </a:r>
          </a:p>
          <a:p>
            <a:pPr marL="342900" indent="-342900" algn="l">
              <a:buFont typeface="Arial" panose="020B0604020202020204" pitchFamily="34" charset="0"/>
              <a:buChar char="•"/>
            </a:pPr>
            <a:r>
              <a:rPr lang="it-IT" b="1" dirty="0" smtClean="0">
                <a:solidFill>
                  <a:schemeClr val="tx1"/>
                </a:solidFill>
              </a:rPr>
              <a:t>fornire </a:t>
            </a:r>
            <a:r>
              <a:rPr lang="it-IT" b="1" dirty="0">
                <a:solidFill>
                  <a:schemeClr val="tx1"/>
                </a:solidFill>
              </a:rPr>
              <a:t>servizi mirati  all’accoglienza turistica e all’ospitalità  contestualmente al </a:t>
            </a:r>
            <a:r>
              <a:rPr lang="it-IT" b="1" u="sng" dirty="0">
                <a:solidFill>
                  <a:schemeClr val="tx1"/>
                </a:solidFill>
              </a:rPr>
              <a:t>riutilizzo a fini ricettivi del patrimonio edilizio </a:t>
            </a:r>
            <a:r>
              <a:rPr lang="it-IT" b="1" u="sng" dirty="0" smtClean="0">
                <a:solidFill>
                  <a:schemeClr val="tx1"/>
                </a:solidFill>
              </a:rPr>
              <a:t>disabitato - (</a:t>
            </a:r>
            <a:r>
              <a:rPr lang="it-IT" b="1" u="sng" dirty="0" smtClean="0">
                <a:solidFill>
                  <a:srgbClr val="FF0000"/>
                </a:solidFill>
              </a:rPr>
              <a:t>immobili già funzionali non si prevede  ristrutturazione</a:t>
            </a:r>
            <a:r>
              <a:rPr lang="it-IT" b="1" u="sng" dirty="0" smtClean="0">
                <a:solidFill>
                  <a:schemeClr val="tx1"/>
                </a:solidFill>
              </a:rPr>
              <a:t>);</a:t>
            </a:r>
          </a:p>
          <a:p>
            <a:pPr algn="l"/>
            <a:endParaRPr lang="it-IT" b="1" dirty="0" smtClean="0">
              <a:solidFill>
                <a:schemeClr val="tx1"/>
              </a:solidFill>
            </a:endParaRPr>
          </a:p>
          <a:p>
            <a:pPr marL="342900" indent="-342900" algn="l">
              <a:buFont typeface="Arial" panose="020B0604020202020204" pitchFamily="34" charset="0"/>
              <a:buChar char="•"/>
            </a:pPr>
            <a:r>
              <a:rPr lang="it-IT" b="1" dirty="0" smtClean="0">
                <a:solidFill>
                  <a:schemeClr val="tx1"/>
                </a:solidFill>
              </a:rPr>
              <a:t>promuovere </a:t>
            </a:r>
            <a:r>
              <a:rPr lang="it-IT" b="1" dirty="0">
                <a:solidFill>
                  <a:schemeClr val="tx1"/>
                </a:solidFill>
              </a:rPr>
              <a:t>un turismo sostenibile </a:t>
            </a:r>
            <a:r>
              <a:rPr lang="it-IT" b="1" dirty="0" smtClean="0">
                <a:solidFill>
                  <a:schemeClr val="tx1"/>
                </a:solidFill>
              </a:rPr>
              <a:t>rivalutando</a:t>
            </a:r>
            <a:r>
              <a:rPr lang="it-IT" b="1" dirty="0">
                <a:solidFill>
                  <a:schemeClr val="tx1"/>
                </a:solidFill>
              </a:rPr>
              <a:t>, nel contempo, le identità, la cultura e le </a:t>
            </a:r>
            <a:r>
              <a:rPr lang="it-IT" b="1" dirty="0" smtClean="0">
                <a:solidFill>
                  <a:schemeClr val="tx1"/>
                </a:solidFill>
              </a:rPr>
              <a:t>tradizioni</a:t>
            </a:r>
            <a:r>
              <a:rPr lang="it-IT" b="1" dirty="0">
                <a:solidFill>
                  <a:schemeClr val="tx1"/>
                </a:solidFill>
              </a:rPr>
              <a:t> </a:t>
            </a:r>
            <a:r>
              <a:rPr lang="it-IT" b="1" dirty="0" smtClean="0">
                <a:solidFill>
                  <a:schemeClr val="tx1"/>
                </a:solidFill>
              </a:rPr>
              <a:t>- </a:t>
            </a:r>
            <a:r>
              <a:rPr lang="it-IT" b="1" u="sng" dirty="0" smtClean="0">
                <a:solidFill>
                  <a:srgbClr val="0070C0"/>
                </a:solidFill>
              </a:rPr>
              <a:t>non crea impatto ambientale</a:t>
            </a:r>
            <a:r>
              <a:rPr lang="it-IT" b="1" u="sng" dirty="0" smtClean="0">
                <a:solidFill>
                  <a:schemeClr val="tx1"/>
                </a:solidFill>
              </a:rPr>
              <a:t> </a:t>
            </a:r>
            <a:r>
              <a:rPr lang="it-IT" b="1" dirty="0" smtClean="0">
                <a:solidFill>
                  <a:schemeClr val="tx1"/>
                </a:solidFill>
              </a:rPr>
              <a:t>non è necessario costruire niente, dato che ci si limita a  mettere in rete quello che esiste già;</a:t>
            </a:r>
          </a:p>
          <a:p>
            <a:pPr marL="342900" indent="-342900" algn="l">
              <a:buFont typeface="Arial" panose="020B0604020202020204" pitchFamily="34" charset="0"/>
              <a:buChar char="•"/>
            </a:pPr>
            <a:endParaRPr lang="it-IT" b="1" dirty="0">
              <a:solidFill>
                <a:schemeClr val="tx1"/>
              </a:solidFill>
            </a:endParaRPr>
          </a:p>
          <a:p>
            <a:pPr marL="342900" indent="-342900" algn="l">
              <a:buFont typeface="Arial" panose="020B0604020202020204" pitchFamily="34" charset="0"/>
              <a:buChar char="•"/>
            </a:pPr>
            <a:r>
              <a:rPr lang="it-IT" b="1" dirty="0" smtClean="0">
                <a:solidFill>
                  <a:schemeClr val="tx1"/>
                </a:solidFill>
              </a:rPr>
              <a:t>Animare i centri storici stimolando iniziative e </a:t>
            </a:r>
            <a:r>
              <a:rPr lang="it-IT" b="1" u="sng" dirty="0" smtClean="0">
                <a:solidFill>
                  <a:srgbClr val="0070C0"/>
                </a:solidFill>
              </a:rPr>
              <a:t>coinvolgendo i produttori locali </a:t>
            </a:r>
            <a:r>
              <a:rPr lang="it-IT" b="1" dirty="0" smtClean="0">
                <a:solidFill>
                  <a:schemeClr val="tx1"/>
                </a:solidFill>
              </a:rPr>
              <a:t>considerati come componente chiave dell’offerta -“presidio sociale”;</a:t>
            </a:r>
          </a:p>
          <a:p>
            <a:pPr marL="342900" indent="-342900" algn="l">
              <a:buFont typeface="Arial" panose="020B0604020202020204" pitchFamily="34" charset="0"/>
              <a:buChar char="•"/>
            </a:pPr>
            <a:endParaRPr lang="it-IT" b="1" dirty="0">
              <a:solidFill>
                <a:schemeClr val="tx1"/>
              </a:solidFill>
            </a:endParaRPr>
          </a:p>
          <a:p>
            <a:pPr marL="342900" indent="-342900" algn="l">
              <a:buFont typeface="Arial" panose="020B0604020202020204" pitchFamily="34" charset="0"/>
              <a:buChar char="•"/>
            </a:pPr>
            <a:r>
              <a:rPr lang="it-IT" b="1" dirty="0" smtClean="0">
                <a:solidFill>
                  <a:schemeClr val="tx1"/>
                </a:solidFill>
              </a:rPr>
              <a:t> Facilitare la  </a:t>
            </a:r>
            <a:r>
              <a:rPr lang="it-IT" b="1" u="sng" dirty="0" smtClean="0">
                <a:solidFill>
                  <a:srgbClr val="0070C0"/>
                </a:solidFill>
              </a:rPr>
              <a:t>destagionalizzazione</a:t>
            </a:r>
            <a:r>
              <a:rPr lang="it-IT" b="1" dirty="0" smtClean="0">
                <a:solidFill>
                  <a:schemeClr val="tx1"/>
                </a:solidFill>
              </a:rPr>
              <a:t> dei flussi turistici al fine di generare indotto economico nonché offrire un contributo per evitare lo spopolamento dei comuni montani in cui sarà allocato;</a:t>
            </a:r>
          </a:p>
          <a:p>
            <a:pPr marL="342900" indent="-342900">
              <a:buFont typeface="Arial" panose="020B0604020202020204" pitchFamily="34" charset="0"/>
              <a:buChar char="•"/>
            </a:pPr>
            <a:endParaRPr lang="it-IT" b="1" dirty="0" smtClean="0">
              <a:solidFill>
                <a:schemeClr val="tx1"/>
              </a:solidFill>
            </a:endParaRPr>
          </a:p>
          <a:p>
            <a:r>
              <a:rPr lang="it-IT" b="1" dirty="0" smtClean="0">
                <a:solidFill>
                  <a:schemeClr val="tx1"/>
                </a:solidFill>
              </a:rPr>
              <a:t> </a:t>
            </a:r>
            <a:r>
              <a:rPr lang="it-IT" b="1" dirty="0">
                <a:solidFill>
                  <a:schemeClr val="tx1"/>
                </a:solidFill>
              </a:rPr>
              <a:t>L’ AD  dei Nebrodi ,infatti, grazie all’autenticità della proposta, alla vicinanza delle strutture che lo compongono, e alla presenza di una comunità di residenti riuscirà a proporre </a:t>
            </a:r>
            <a:r>
              <a:rPr lang="it-IT" b="1" u="sng" dirty="0">
                <a:solidFill>
                  <a:schemeClr val="tx1"/>
                </a:solidFill>
              </a:rPr>
              <a:t>più che un soggiorno, uno stile di vita</a:t>
            </a:r>
            <a:r>
              <a:rPr lang="it-IT" b="1" dirty="0" smtClean="0">
                <a:solidFill>
                  <a:schemeClr val="tx1"/>
                </a:solidFill>
              </a:rPr>
              <a:t>.</a:t>
            </a:r>
            <a:endParaRPr lang="it-IT" b="1" dirty="0">
              <a:solidFill>
                <a:schemeClr val="tx1"/>
              </a:solidFill>
            </a:endParaRPr>
          </a:p>
        </p:txBody>
      </p:sp>
    </p:spTree>
    <p:extLst>
      <p:ext uri="{BB962C8B-B14F-4D97-AF65-F5344CB8AC3E}">
        <p14:creationId xmlns:p14="http://schemas.microsoft.com/office/powerpoint/2010/main" val="929106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a:noFill/>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dirty="0">
                <a:solidFill>
                  <a:srgbClr val="0070C0"/>
                </a:solidFill>
              </a:rPr>
              <a:t> </a:t>
            </a:r>
            <a:r>
              <a:rPr lang="it-IT" b="1" dirty="0" smtClean="0">
                <a:solidFill>
                  <a:srgbClr val="0070C0"/>
                </a:solidFill>
              </a:rPr>
              <a:t>Azione </a:t>
            </a:r>
            <a:r>
              <a:rPr lang="it-IT" b="1" dirty="0">
                <a:solidFill>
                  <a:srgbClr val="0070C0"/>
                </a:solidFill>
              </a:rPr>
              <a:t>di Marketing Territoriale</a:t>
            </a:r>
            <a:r>
              <a:rPr lang="it-IT" b="1" dirty="0"/>
              <a:t> </a:t>
            </a:r>
            <a:endParaRPr lang="it-IT" b="1" dirty="0" smtClean="0"/>
          </a:p>
          <a:p>
            <a:r>
              <a:rPr lang="it-IT" dirty="0"/>
              <a:t>In funzione dell’obiettivo del progetto qui proposto, risulta di fondamentale interesse </a:t>
            </a:r>
            <a:r>
              <a:rPr lang="it-IT" dirty="0">
                <a:solidFill>
                  <a:srgbClr val="0070C0"/>
                </a:solidFill>
              </a:rPr>
              <a:t>promuovere e valorizza</a:t>
            </a:r>
            <a:r>
              <a:rPr lang="it-IT" dirty="0"/>
              <a:t>re le specificità del contesto locale in cui è allocato l’AD dei Nebrodi. </a:t>
            </a:r>
            <a:endParaRPr lang="it-IT" dirty="0" smtClean="0"/>
          </a:p>
          <a:p>
            <a:r>
              <a:rPr lang="it-IT" dirty="0" smtClean="0">
                <a:solidFill>
                  <a:srgbClr val="0070C0"/>
                </a:solidFill>
              </a:rPr>
              <a:t>piano </a:t>
            </a:r>
            <a:r>
              <a:rPr lang="it-IT" dirty="0">
                <a:solidFill>
                  <a:srgbClr val="0070C0"/>
                </a:solidFill>
              </a:rPr>
              <a:t>di marketing e di comunicazione </a:t>
            </a:r>
            <a:r>
              <a:rPr lang="it-IT" dirty="0"/>
              <a:t>affinché si possano attivare azioni volte alla promozione del contesto </a:t>
            </a:r>
            <a:r>
              <a:rPr lang="it-IT" dirty="0" smtClean="0"/>
              <a:t>territoriale. </a:t>
            </a:r>
            <a:r>
              <a:rPr lang="it-IT" dirty="0" smtClean="0">
                <a:solidFill>
                  <a:srgbClr val="0070C0"/>
                </a:solidFill>
              </a:rPr>
              <a:t>logo</a:t>
            </a:r>
            <a:r>
              <a:rPr lang="it-IT" dirty="0" smtClean="0"/>
              <a:t> e immagine grafica di tutti i documenti</a:t>
            </a:r>
          </a:p>
          <a:p>
            <a:r>
              <a:rPr lang="it-IT" dirty="0" smtClean="0">
                <a:solidFill>
                  <a:srgbClr val="0070C0"/>
                </a:solidFill>
              </a:rPr>
              <a:t>campagna </a:t>
            </a:r>
            <a:r>
              <a:rPr lang="it-IT" dirty="0">
                <a:solidFill>
                  <a:srgbClr val="0070C0"/>
                </a:solidFill>
              </a:rPr>
              <a:t>pubblicitaria </a:t>
            </a:r>
            <a:r>
              <a:rPr lang="it-IT" dirty="0"/>
              <a:t>che sia: capace di trasmettere in maniera chiara tutte le opportunità offerte dall’AD dei Nebrodi, </a:t>
            </a:r>
            <a:r>
              <a:rPr lang="it-IT" dirty="0" smtClean="0"/>
              <a:t>mediante </a:t>
            </a:r>
            <a:r>
              <a:rPr lang="it-IT" dirty="0"/>
              <a:t>strumenti di comunicazione (media classici quali stampa, affissione, radio, tv, web ed altri supporti pubblicitari quali locandine, brochure, pieghevoli, ecc.). </a:t>
            </a:r>
          </a:p>
          <a:p>
            <a:r>
              <a:rPr lang="it-IT" dirty="0"/>
              <a:t>Inoltre al fine di attrarre visitatori nell’AD dei Nebrodi anche in periodi diversi dai mesi estivi si prevede l’organizzazione </a:t>
            </a:r>
            <a:r>
              <a:rPr lang="it-IT" dirty="0" smtClean="0"/>
              <a:t>di eventi </a:t>
            </a:r>
            <a:r>
              <a:rPr lang="it-IT" dirty="0"/>
              <a:t>promozionali di seguito esposti:</a:t>
            </a:r>
          </a:p>
          <a:p>
            <a:pPr lvl="0" hangingPunct="0"/>
            <a:r>
              <a:rPr lang="it-IT" dirty="0">
                <a:solidFill>
                  <a:srgbClr val="0070C0"/>
                </a:solidFill>
              </a:rPr>
              <a:t>Rassegna "Autunno </a:t>
            </a:r>
            <a:r>
              <a:rPr lang="it-IT" dirty="0" smtClean="0">
                <a:solidFill>
                  <a:srgbClr val="0070C0"/>
                </a:solidFill>
              </a:rPr>
              <a:t>Nebrodi </a:t>
            </a:r>
            <a:r>
              <a:rPr lang="it-IT" dirty="0">
                <a:solidFill>
                  <a:srgbClr val="0070C0"/>
                </a:solidFill>
              </a:rPr>
              <a:t>Ospitalità </a:t>
            </a:r>
            <a:r>
              <a:rPr lang="it-IT" dirty="0" err="1">
                <a:solidFill>
                  <a:srgbClr val="0070C0"/>
                </a:solidFill>
              </a:rPr>
              <a:t>Diffusa",della</a:t>
            </a:r>
            <a:r>
              <a:rPr lang="it-IT" dirty="0">
                <a:solidFill>
                  <a:srgbClr val="0070C0"/>
                </a:solidFill>
              </a:rPr>
              <a:t> durata di un mese, in cui si organizzeranno eventi distribuiti nei  dieci comuni dell'area dell'intervento; </a:t>
            </a:r>
          </a:p>
          <a:p>
            <a:pPr lvl="0" hangingPunct="0"/>
            <a:r>
              <a:rPr lang="it-IT" dirty="0" smtClean="0"/>
              <a:t>Organizzazione </a:t>
            </a:r>
            <a:r>
              <a:rPr lang="it-IT" dirty="0"/>
              <a:t>eventi di promozione internazionale </a:t>
            </a:r>
            <a:r>
              <a:rPr lang="it-IT" dirty="0" smtClean="0"/>
              <a:t> e partecipazione </a:t>
            </a:r>
            <a:r>
              <a:rPr lang="it-IT" dirty="0"/>
              <a:t>a tre </a:t>
            </a:r>
            <a:r>
              <a:rPr lang="it-IT" dirty="0">
                <a:solidFill>
                  <a:srgbClr val="0070C0"/>
                </a:solidFill>
              </a:rPr>
              <a:t>fiere internazionali: </a:t>
            </a:r>
            <a:r>
              <a:rPr lang="it-IT" dirty="0" err="1">
                <a:solidFill>
                  <a:srgbClr val="0070C0"/>
                </a:solidFill>
              </a:rPr>
              <a:t>Fitur</a:t>
            </a:r>
            <a:r>
              <a:rPr lang="it-IT" dirty="0">
                <a:solidFill>
                  <a:srgbClr val="0070C0"/>
                </a:solidFill>
              </a:rPr>
              <a:t> Madrid, ITB Berlino,  TUR </a:t>
            </a:r>
            <a:r>
              <a:rPr lang="it-IT" dirty="0" err="1">
                <a:solidFill>
                  <a:srgbClr val="0070C0"/>
                </a:solidFill>
              </a:rPr>
              <a:t>Goteborg</a:t>
            </a:r>
            <a:r>
              <a:rPr lang="it-IT" dirty="0">
                <a:solidFill>
                  <a:srgbClr val="0070C0"/>
                </a:solidFill>
              </a:rPr>
              <a:t> .</a:t>
            </a:r>
          </a:p>
          <a:p>
            <a:pPr hangingPunct="0"/>
            <a:r>
              <a:rPr lang="it-IT" dirty="0"/>
              <a:t> </a:t>
            </a:r>
          </a:p>
          <a:p>
            <a:pPr algn="ct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3176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a:noFill/>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dirty="0">
                <a:solidFill>
                  <a:srgbClr val="0070C0"/>
                </a:solidFill>
              </a:rPr>
              <a:t>S</a:t>
            </a:r>
            <a:r>
              <a:rPr lang="it-IT" b="1" dirty="0" smtClean="0">
                <a:solidFill>
                  <a:srgbClr val="0070C0"/>
                </a:solidFill>
              </a:rPr>
              <a:t>inergia </a:t>
            </a:r>
            <a:r>
              <a:rPr lang="it-IT" b="1" dirty="0">
                <a:solidFill>
                  <a:srgbClr val="0070C0"/>
                </a:solidFill>
              </a:rPr>
              <a:t>con gli eventi ed i beni culturali </a:t>
            </a:r>
            <a:endParaRPr lang="it-IT" dirty="0">
              <a:solidFill>
                <a:srgbClr val="0070C0"/>
              </a:solidFill>
            </a:endParaRPr>
          </a:p>
          <a:p>
            <a:r>
              <a:rPr lang="it-IT" dirty="0"/>
              <a:t>L’AD dei Nebrodi, come più volte ricordato risulta ubicato in un’area vasta che si propone come sistema locale turistico unitario e caratterizzata da un ricco e variegato patrimonio artistico, naturalistico, archeologico, culturale che in vario modo si sta opportunamente valorizzando e di cui se ne sta promuovendo la fruizione</a:t>
            </a:r>
            <a:r>
              <a:rPr lang="it-IT" dirty="0" smtClean="0"/>
              <a:t>.</a:t>
            </a:r>
          </a:p>
          <a:p>
            <a:r>
              <a:rPr lang="it-IT" dirty="0" smtClean="0"/>
              <a:t> </a:t>
            </a:r>
            <a:r>
              <a:rPr lang="it-IT" dirty="0"/>
              <a:t>In tal senso, al fine di garantire all’ospite dell’AD dei Nebrodi di poter soddisfare i propri puntuali interessi, si informeranno gli ospiti relativamente agli eventi ed ai beni da visitare. Per far ciò è opportuno un forte e costante raccordo, dato da una ricognizione-ricerca degli eventi e dei beni culturali e sistematizzazione, per garantirne un’adeguata comunicazione anche attraverso il sito. </a:t>
            </a:r>
          </a:p>
          <a:p>
            <a:r>
              <a:rPr lang="it-IT" dirty="0" smtClean="0"/>
              <a:t>attivazione </a:t>
            </a:r>
            <a:r>
              <a:rPr lang="it-IT" dirty="0"/>
              <a:t>della rete sinergica con eventi e beni culturali da promuovere attraverso un sistema di offerta integrata a livello internazionale al fine di offrire in tempo reale un’offerta culturale e di fruizione del tempo libero just in time. </a:t>
            </a:r>
            <a:r>
              <a:rPr lang="it-IT" b="1" dirty="0"/>
              <a:t> </a:t>
            </a:r>
            <a:endParaRPr lang="it-IT" b="1" dirty="0" smtClean="0">
              <a:solidFill>
                <a:srgbClr val="00B0F0"/>
              </a:solidFill>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6396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anose="020B0604020202020204" pitchFamily="34" charset="0"/>
            </a:endParaRPr>
          </a:p>
        </p:txBody>
      </p:sp>
      <p:sp>
        <p:nvSpPr>
          <p:cNvPr id="5" name="Rettangolo 4"/>
          <p:cNvSpPr/>
          <p:nvPr/>
        </p:nvSpPr>
        <p:spPr>
          <a:xfrm>
            <a:off x="3048000" y="2828836"/>
            <a:ext cx="6096000" cy="2585323"/>
          </a:xfrm>
          <a:prstGeom prst="rect">
            <a:avLst/>
          </a:prstGeom>
        </p:spPr>
        <p:txBody>
          <a:bodyPr>
            <a:spAutoFit/>
          </a:bodyPr>
          <a:lstStyle/>
          <a:p>
            <a:pPr algn="ctr"/>
            <a:r>
              <a:rPr lang="it-IT" b="1" dirty="0"/>
              <a:t>Riferimenti</a:t>
            </a:r>
          </a:p>
          <a:p>
            <a:pPr algn="ctr"/>
            <a:endParaRPr lang="it-IT" b="1" dirty="0">
              <a:solidFill>
                <a:srgbClr val="00B0F0"/>
              </a:solidFill>
            </a:endParaRPr>
          </a:p>
          <a:p>
            <a:pPr algn="ctr"/>
            <a:endParaRPr lang="it-IT" b="1" dirty="0" smtClean="0">
              <a:solidFill>
                <a:srgbClr val="00B0F0"/>
              </a:solidFill>
            </a:endParaRPr>
          </a:p>
          <a:p>
            <a:pPr algn="ctr"/>
            <a:r>
              <a:rPr lang="it-IT" b="1" dirty="0" smtClean="0"/>
              <a:t>Email</a:t>
            </a:r>
            <a:r>
              <a:rPr lang="it-IT" b="1" dirty="0"/>
              <a:t>:</a:t>
            </a:r>
            <a:r>
              <a:rPr lang="it-IT" b="1" dirty="0">
                <a:solidFill>
                  <a:srgbClr val="00B0F0"/>
                </a:solidFill>
              </a:rPr>
              <a:t> </a:t>
            </a:r>
            <a:r>
              <a:rPr lang="it-IT" b="1" dirty="0" smtClean="0">
                <a:solidFill>
                  <a:srgbClr val="00B0F0"/>
                </a:solidFill>
              </a:rPr>
              <a:t>nebrodialbergodiffuso@gmail.com</a:t>
            </a:r>
          </a:p>
          <a:p>
            <a:pPr algn="ctr"/>
            <a:endParaRPr lang="it-IT" b="1" dirty="0">
              <a:solidFill>
                <a:srgbClr val="00B0F0"/>
              </a:solidFill>
            </a:endParaRPr>
          </a:p>
          <a:p>
            <a:pPr algn="ctr"/>
            <a:endParaRPr lang="it-IT" b="1" dirty="0" smtClean="0">
              <a:solidFill>
                <a:srgbClr val="00B0F0"/>
              </a:solidFill>
            </a:endParaRPr>
          </a:p>
          <a:p>
            <a:pPr algn="ctr"/>
            <a:r>
              <a:rPr lang="it-IT" b="1" dirty="0" err="1" smtClean="0"/>
              <a:t>Facebook</a:t>
            </a:r>
            <a:r>
              <a:rPr lang="it-IT" b="1" dirty="0" smtClean="0"/>
              <a:t>:  </a:t>
            </a:r>
            <a:r>
              <a:rPr lang="it-IT" b="1" dirty="0" smtClean="0">
                <a:solidFill>
                  <a:srgbClr val="00B0F0"/>
                </a:solidFill>
              </a:rPr>
              <a:t>Nebrodi Albergo Diffuso</a:t>
            </a:r>
            <a:endParaRPr lang="it-IT" b="1" dirty="0">
              <a:solidFill>
                <a:srgbClr val="00B0F0"/>
              </a:solidFill>
            </a:endParaRPr>
          </a:p>
          <a:p>
            <a:pPr algn="ctr"/>
            <a:endParaRPr lang="it-IT" b="1" dirty="0">
              <a:solidFill>
                <a:srgbClr val="00B0F0"/>
              </a:solidFill>
            </a:endParaRPr>
          </a:p>
          <a:p>
            <a:pPr algn="ctr"/>
            <a:r>
              <a:rPr lang="it-IT" b="1" dirty="0" smtClean="0"/>
              <a:t>Sito web: </a:t>
            </a:r>
            <a:r>
              <a:rPr lang="it-IT" b="1" dirty="0">
                <a:solidFill>
                  <a:srgbClr val="00B0F0"/>
                </a:solidFill>
              </a:rPr>
              <a:t>www.nebrodialbergodiffuso.it</a:t>
            </a:r>
          </a:p>
        </p:txBody>
      </p:sp>
    </p:spTree>
    <p:extLst>
      <p:ext uri="{BB962C8B-B14F-4D97-AF65-F5344CB8AC3E}">
        <p14:creationId xmlns:p14="http://schemas.microsoft.com/office/powerpoint/2010/main" val="1916948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fontScale="77500" lnSpcReduction="20000"/>
          </a:bodyPr>
          <a:lstStyle/>
          <a:p>
            <a:pPr algn="ctr"/>
            <a:r>
              <a:rPr lang="it-IT" b="1" dirty="0">
                <a:solidFill>
                  <a:schemeClr val="tx1"/>
                </a:solidFill>
              </a:rPr>
              <a:t>i punti di forza dell’idea </a:t>
            </a:r>
            <a:r>
              <a:rPr lang="it-IT" b="1" dirty="0" smtClean="0">
                <a:solidFill>
                  <a:schemeClr val="tx1"/>
                </a:solidFill>
              </a:rPr>
              <a:t>sono</a:t>
            </a:r>
            <a:r>
              <a:rPr lang="it-IT" dirty="0">
                <a:solidFill>
                  <a:schemeClr val="tx1"/>
                </a:solidFill>
              </a:rPr>
              <a:t>:</a:t>
            </a:r>
          </a:p>
          <a:p>
            <a:pPr lvl="0"/>
            <a:r>
              <a:rPr lang="it-IT" b="1" i="1" dirty="0">
                <a:solidFill>
                  <a:schemeClr val="tx1"/>
                </a:solidFill>
              </a:rPr>
              <a:t>Capacità di soddisfare i desideri di un’utenza esigente ed esperta</a:t>
            </a:r>
            <a:r>
              <a:rPr lang="it-IT" b="1" dirty="0">
                <a:solidFill>
                  <a:schemeClr val="tx1"/>
                </a:solidFill>
              </a:rPr>
              <a:t>: </a:t>
            </a:r>
            <a:r>
              <a:rPr lang="it-IT" dirty="0">
                <a:solidFill>
                  <a:srgbClr val="00B0F0"/>
                </a:solidFill>
              </a:rPr>
              <a:t>si tratta di persone che hanno il gusto di viaggiare, che hanno trascorso vacanze e soggiorni in diversi tipi di alberghi e località, e che sono alla ricerca di formule innovative e al tempo stesso in grado di rispecchiare il più possibile le caratteristiche del luogo.</a:t>
            </a:r>
          </a:p>
          <a:p>
            <a:pPr lvl="0"/>
            <a:r>
              <a:rPr lang="it-IT" b="1" i="1" dirty="0">
                <a:solidFill>
                  <a:schemeClr val="tx1"/>
                </a:solidFill>
              </a:rPr>
              <a:t>Rispetto dell’ambiente culturale</a:t>
            </a:r>
            <a:r>
              <a:rPr lang="it-IT" i="1" dirty="0">
                <a:solidFill>
                  <a:schemeClr val="tx1"/>
                </a:solidFill>
              </a:rPr>
              <a:t>:</a:t>
            </a:r>
            <a:r>
              <a:rPr lang="it-IT" dirty="0">
                <a:solidFill>
                  <a:schemeClr val="tx1"/>
                </a:solidFill>
              </a:rPr>
              <a:t> la proposta dell’albergo diffuso dei Nebrodi  si muove direttamente nella direzione </a:t>
            </a:r>
            <a:r>
              <a:rPr lang="it-IT" u="sng" dirty="0">
                <a:solidFill>
                  <a:schemeClr val="tx1"/>
                </a:solidFill>
              </a:rPr>
              <a:t>di </a:t>
            </a:r>
            <a:r>
              <a:rPr lang="it-IT" u="sng" dirty="0">
                <a:solidFill>
                  <a:srgbClr val="00B0F0"/>
                </a:solidFill>
              </a:rPr>
              <a:t>recupero del patrimonio</a:t>
            </a:r>
            <a:r>
              <a:rPr lang="it-IT" u="sng" dirty="0">
                <a:solidFill>
                  <a:srgbClr val="002060"/>
                </a:solidFill>
              </a:rPr>
              <a:t> </a:t>
            </a:r>
            <a:r>
              <a:rPr lang="it-IT" dirty="0">
                <a:solidFill>
                  <a:schemeClr val="tx1"/>
                </a:solidFill>
              </a:rPr>
              <a:t>artistico e culturale dei centri dei dieci comuni</a:t>
            </a:r>
            <a:r>
              <a:rPr lang="it-IT" dirty="0" smtClean="0">
                <a:solidFill>
                  <a:schemeClr val="tx1"/>
                </a:solidFill>
              </a:rPr>
              <a:t>, </a:t>
            </a:r>
            <a:r>
              <a:rPr lang="it-IT" dirty="0">
                <a:solidFill>
                  <a:schemeClr val="tx1"/>
                </a:solidFill>
              </a:rPr>
              <a:t>e mostra di possedere la potenzialità per </a:t>
            </a:r>
            <a:r>
              <a:rPr lang="it-IT" u="sng" dirty="0">
                <a:solidFill>
                  <a:schemeClr val="tx1"/>
                </a:solidFill>
              </a:rPr>
              <a:t>incrementare il reddito </a:t>
            </a:r>
            <a:r>
              <a:rPr lang="it-IT" dirty="0">
                <a:solidFill>
                  <a:schemeClr val="tx1"/>
                </a:solidFill>
              </a:rPr>
              <a:t>e l’occupazione dei piccoli centri, per mantenere o incrementare la popolazione, senza per questo intervenire contaminando la cultura, l’ambiente, l’identità dei luoghi. L’albergo diffuso dei Nebrodi  può avere la funzione di “animatore” culturale ed economico dei dieci centri storici in cui verrà ad allocarsi, con l’apertura dell’albergo diffuso, che </a:t>
            </a:r>
            <a:r>
              <a:rPr lang="it-IT" dirty="0" smtClean="0">
                <a:solidFill>
                  <a:schemeClr val="tx1"/>
                </a:solidFill>
              </a:rPr>
              <a:t>utilizzerà </a:t>
            </a:r>
            <a:r>
              <a:rPr lang="it-IT" dirty="0">
                <a:solidFill>
                  <a:schemeClr val="tx1"/>
                </a:solidFill>
              </a:rPr>
              <a:t>la “reception” anche come “ufficio informazioni” delle località, i  dieci centri storici possono rivitalizzarsi mantenendo al loro interno una complessità di funzioni, residenziale, commerciale</a:t>
            </a:r>
            <a:r>
              <a:rPr lang="it-IT" dirty="0" smtClean="0">
                <a:solidFill>
                  <a:schemeClr val="tx1"/>
                </a:solidFill>
              </a:rPr>
              <a:t>, artigianale</a:t>
            </a:r>
            <a:r>
              <a:rPr lang="it-IT" dirty="0">
                <a:solidFill>
                  <a:schemeClr val="tx1"/>
                </a:solidFill>
              </a:rPr>
              <a:t>.</a:t>
            </a:r>
          </a:p>
          <a:p>
            <a:pPr lvl="0"/>
            <a:r>
              <a:rPr lang="it-IT" b="1" i="1" dirty="0">
                <a:solidFill>
                  <a:schemeClr val="tx1"/>
                </a:solidFill>
              </a:rPr>
              <a:t>Autenticità</a:t>
            </a:r>
            <a:r>
              <a:rPr lang="it-IT" i="1" dirty="0">
                <a:solidFill>
                  <a:schemeClr val="tx1"/>
                </a:solidFill>
              </a:rPr>
              <a:t>:</a:t>
            </a:r>
            <a:r>
              <a:rPr lang="it-IT" dirty="0">
                <a:solidFill>
                  <a:schemeClr val="tx1"/>
                </a:solidFill>
              </a:rPr>
              <a:t> a differenza degli alberghi tradizionali, l’albergo diffuso dei Nebrodi  permetterà  ai turisti di </a:t>
            </a:r>
            <a:r>
              <a:rPr lang="it-IT" u="sng" dirty="0">
                <a:solidFill>
                  <a:srgbClr val="00B0F0"/>
                </a:solidFill>
              </a:rPr>
              <a:t>vivere l’esperienza </a:t>
            </a:r>
            <a:r>
              <a:rPr lang="it-IT" dirty="0">
                <a:solidFill>
                  <a:schemeClr val="tx1"/>
                </a:solidFill>
              </a:rPr>
              <a:t>di un soggiorno in case e palazzi progettati per essere vere abitazioni, con aspetti strutturali, quali muri, spazi, infissi, arredi ed impianti diversi  da quelli progettati per “turisti”.</a:t>
            </a:r>
          </a:p>
          <a:p>
            <a:pPr lvl="0"/>
            <a:r>
              <a:rPr lang="it-IT" b="1" i="1" dirty="0">
                <a:solidFill>
                  <a:schemeClr val="tx1"/>
                </a:solidFill>
              </a:rPr>
              <a:t>Articolazione della proposta</a:t>
            </a:r>
            <a:r>
              <a:rPr lang="it-IT" i="1" dirty="0">
                <a:solidFill>
                  <a:schemeClr val="tx1"/>
                </a:solidFill>
              </a:rPr>
              <a:t>:</a:t>
            </a:r>
            <a:r>
              <a:rPr lang="it-IT" dirty="0">
                <a:solidFill>
                  <a:schemeClr val="tx1"/>
                </a:solidFill>
              </a:rPr>
              <a:t> il turista che si indirizza verso l’albergo diffuso dei Nebrodi ha a sua disposizione un vasta gamma di scelte tutte offerte dallo </a:t>
            </a:r>
            <a:r>
              <a:rPr lang="it-IT" u="sng" dirty="0">
                <a:solidFill>
                  <a:srgbClr val="00B0F0"/>
                </a:solidFill>
              </a:rPr>
              <a:t>stesso operatore ricettivo</a:t>
            </a:r>
            <a:r>
              <a:rPr lang="it-IT" dirty="0">
                <a:solidFill>
                  <a:schemeClr val="tx1"/>
                </a:solidFill>
              </a:rPr>
              <a:t>. Il prodotto “albergo diffuso” è di per sé differenziato in termini di diverso livello di comfort delle varie unità abitative, diversa distanza dal centro, diverse caratteristiche architettoniche degli edifici e consente una politica di differenziazione (anche di prezzi) con l’intendimento di rivolgersi con proposte diverse a differenti fasce di utenza.</a:t>
            </a:r>
          </a:p>
          <a:p>
            <a:pPr lvl="0"/>
            <a:r>
              <a:rPr lang="it-IT" b="1" i="1" dirty="0">
                <a:solidFill>
                  <a:schemeClr val="tx1"/>
                </a:solidFill>
              </a:rPr>
              <a:t>Originalità-Novità della proposta:</a:t>
            </a:r>
            <a:r>
              <a:rPr lang="it-IT" dirty="0">
                <a:solidFill>
                  <a:schemeClr val="tx1"/>
                </a:solidFill>
              </a:rPr>
              <a:t> una soluzione ricettiva in gran parte originale comporta una maggior visibilità ed offre numerosi vantaggi in termini di strategia di posizionamento nel mercato turistico.</a:t>
            </a:r>
          </a:p>
          <a:p>
            <a:pPr lvl="0"/>
            <a:r>
              <a:rPr lang="it-IT" b="1" i="1" dirty="0">
                <a:solidFill>
                  <a:schemeClr val="tx1"/>
                </a:solidFill>
              </a:rPr>
              <a:t>Servizi alberghieri:</a:t>
            </a:r>
            <a:r>
              <a:rPr lang="it-IT" dirty="0">
                <a:solidFill>
                  <a:schemeClr val="tx1"/>
                </a:solidFill>
              </a:rPr>
              <a:t> l’albergo diffuso dei Nebrodi </a:t>
            </a:r>
            <a:r>
              <a:rPr lang="it-IT" u="sng" dirty="0">
                <a:solidFill>
                  <a:srgbClr val="00B0F0"/>
                </a:solidFill>
              </a:rPr>
              <a:t>garantirà tutti i servizi alberghieri</a:t>
            </a:r>
            <a:r>
              <a:rPr lang="it-IT" dirty="0">
                <a:solidFill>
                  <a:schemeClr val="tx1"/>
                </a:solidFill>
              </a:rPr>
              <a:t>, dal ristorante alle sale comuni, alla piccola colazione eventualmente servita anche in camera; e quindi alloggio, vitto e servizi accessori. Inoltre la dimensione complessiva dell’albergo diffuso permette di personalizzare i servizi, di aumentare il coinvolgimento degli ospiti, di avviare il processo di fidelizzazione e di sviluppare il passaparola.</a:t>
            </a:r>
          </a:p>
          <a:p>
            <a:r>
              <a:rPr lang="it-IT" b="1" i="1" dirty="0">
                <a:solidFill>
                  <a:schemeClr val="tx1"/>
                </a:solidFill>
              </a:rPr>
              <a:t>Stile gestionale:</a:t>
            </a:r>
            <a:r>
              <a:rPr lang="it-IT" dirty="0">
                <a:solidFill>
                  <a:schemeClr val="tx1"/>
                </a:solidFill>
              </a:rPr>
              <a:t> si caratterizza nell’universo ricettivo per l’atmosfera originale, per le modalità di erogazione dei servizi e per il suo </a:t>
            </a:r>
            <a:r>
              <a:rPr lang="it-IT" u="sng" dirty="0">
                <a:solidFill>
                  <a:srgbClr val="00B0F0"/>
                </a:solidFill>
              </a:rPr>
              <a:t>collegamento con il territorio</a:t>
            </a:r>
            <a:r>
              <a:rPr lang="it-IT" dirty="0">
                <a:solidFill>
                  <a:schemeClr val="tx1"/>
                </a:solidFill>
              </a:rPr>
              <a:t>. L’albergo diffuso  dei Nebrodi avrà uno stile unico perché rispecchia contemporaneamente la personalità di chi lo ha voluto e lo spirito del territorio. La gestione ha l’obiettivo di offrire un’esperienza legata al territorio anche nei tempi e nei ritmi del servizio, oltre che nei servizi e nei prodotti anche tipici del territorio offerti.</a:t>
            </a:r>
            <a:endParaRPr lang="it-IT" dirty="0" smtClean="0">
              <a:solidFill>
                <a:schemeClr val="tx1"/>
              </a:solidFill>
            </a:endParaRPr>
          </a:p>
        </p:txBody>
      </p:sp>
    </p:spTree>
    <p:extLst>
      <p:ext uri="{BB962C8B-B14F-4D97-AF65-F5344CB8AC3E}">
        <p14:creationId xmlns:p14="http://schemas.microsoft.com/office/powerpoint/2010/main" val="677918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30794"/>
            <a:ext cx="9144000" cy="1211404"/>
          </a:xfrm>
        </p:spPr>
        <p:txBody>
          <a:bodyPr/>
          <a:lstStyle/>
          <a:p>
            <a:r>
              <a:rPr lang="it-IT" dirty="0" smtClean="0"/>
              <a:t>Albergo Diffuso Nebrodi</a:t>
            </a:r>
            <a:endParaRPr lang="it-IT" dirty="0"/>
          </a:p>
        </p:txBody>
      </p:sp>
      <p:sp>
        <p:nvSpPr>
          <p:cNvPr id="3" name="Sottotitolo 2"/>
          <p:cNvSpPr>
            <a:spLocks noGrp="1"/>
          </p:cNvSpPr>
          <p:nvPr>
            <p:ph type="subTitle" idx="1"/>
          </p:nvPr>
        </p:nvSpPr>
        <p:spPr>
          <a:xfrm>
            <a:off x="1023582" y="1774209"/>
            <a:ext cx="10304060" cy="4449170"/>
          </a:xfrm>
        </p:spPr>
        <p:txBody>
          <a:bodyPr/>
          <a:lstStyle/>
          <a:p>
            <a:endParaRPr lang="it-IT" dirty="0" smtClean="0"/>
          </a:p>
          <a:p>
            <a:endParaRPr lang="it-IT" dirty="0"/>
          </a:p>
          <a:p>
            <a:pPr algn="ctr"/>
            <a:r>
              <a:rPr lang="it-IT" sz="3600" dirty="0" smtClean="0"/>
              <a:t>L’Albergo Diffuso dei Nebrodi si struttura in diverse azioni fortemente integrate fra loro</a:t>
            </a:r>
          </a:p>
          <a:p>
            <a:pPr algn="ctr"/>
            <a:endParaRPr lang="it-IT" sz="3600" dirty="0"/>
          </a:p>
          <a:p>
            <a:endParaRPr lang="it-IT" dirty="0" smtClean="0"/>
          </a:p>
        </p:txBody>
      </p:sp>
    </p:spTree>
    <p:extLst>
      <p:ext uri="{BB962C8B-B14F-4D97-AF65-F5344CB8AC3E}">
        <p14:creationId xmlns:p14="http://schemas.microsoft.com/office/powerpoint/2010/main" val="618990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smtClean="0">
                <a:solidFill>
                  <a:srgbClr val="0070C0"/>
                </a:solidFill>
              </a:rPr>
              <a:t>Costituzione </a:t>
            </a:r>
            <a:r>
              <a:rPr lang="it-IT" b="1" dirty="0">
                <a:solidFill>
                  <a:srgbClr val="0070C0"/>
                </a:solidFill>
              </a:rPr>
              <a:t>dell’Ufficio </a:t>
            </a:r>
            <a:r>
              <a:rPr lang="it-IT" b="1" dirty="0" smtClean="0">
                <a:solidFill>
                  <a:srgbClr val="0070C0"/>
                </a:solidFill>
              </a:rPr>
              <a:t>“Albergo Diffuso Nebrodi”</a:t>
            </a:r>
          </a:p>
          <a:p>
            <a:pPr algn="ctr"/>
            <a:endParaRPr lang="it-IT" dirty="0" smtClean="0">
              <a:solidFill>
                <a:srgbClr val="0070C0"/>
              </a:solidFill>
            </a:endParaRPr>
          </a:p>
          <a:p>
            <a:pPr algn="ctr"/>
            <a:r>
              <a:rPr lang="it-IT" sz="2000" b="1" dirty="0" smtClean="0"/>
              <a:t>Board </a:t>
            </a:r>
            <a:r>
              <a:rPr lang="it-IT" sz="2000" b="1" dirty="0"/>
              <a:t>di Coordinamento</a:t>
            </a:r>
          </a:p>
          <a:p>
            <a:pPr algn="ctr"/>
            <a:endParaRPr lang="it-IT" sz="2000" b="1" dirty="0"/>
          </a:p>
          <a:p>
            <a:pPr algn="ctr"/>
            <a:r>
              <a:rPr lang="it-IT" sz="1700" b="1" dirty="0"/>
              <a:t>costituito dai </a:t>
            </a:r>
            <a:r>
              <a:rPr lang="it-IT" sz="1700" b="1" u="sng" dirty="0"/>
              <a:t>dieci Sindaci dei Comuni </a:t>
            </a:r>
            <a:r>
              <a:rPr lang="it-IT" sz="1700" b="1" dirty="0"/>
              <a:t>coinvolti nel progetto ed una rappresentanza di </a:t>
            </a:r>
            <a:r>
              <a:rPr lang="it-IT" sz="1700" b="1" u="sng" dirty="0"/>
              <a:t>cinque soggetti </a:t>
            </a:r>
            <a:r>
              <a:rPr lang="it-IT" sz="1700" b="1" dirty="0"/>
              <a:t>fra i proprietari degli immobili da destinare all’AD dei Nebrodi, supportati dalla segreteria tecnica dell’AD dei Nebrodi e dai responsabili delle azioni del progetto</a:t>
            </a:r>
          </a:p>
          <a:p>
            <a:pPr algn="ctr"/>
            <a:endParaRPr lang="it-IT" sz="1700" b="1" dirty="0"/>
          </a:p>
          <a:p>
            <a:pPr algn="ctr"/>
            <a:endParaRPr lang="it-IT" sz="1700" b="1" dirty="0"/>
          </a:p>
          <a:p>
            <a:pPr algn="ctr"/>
            <a:endParaRPr lang="it-IT" sz="1700" b="1" dirty="0"/>
          </a:p>
          <a:p>
            <a:pPr algn="ctr"/>
            <a:endParaRPr lang="it-IT" sz="1700" b="1" dirty="0" smtClean="0"/>
          </a:p>
          <a:p>
            <a:pPr algn="ctr"/>
            <a:r>
              <a:rPr lang="it-IT" sz="1700" b="1" dirty="0"/>
              <a:t>A</a:t>
            </a:r>
            <a:r>
              <a:rPr lang="it-IT" sz="1700" b="1" dirty="0" smtClean="0"/>
              <a:t>ddetti </a:t>
            </a:r>
            <a:r>
              <a:rPr lang="it-IT" sz="1700" b="1" dirty="0"/>
              <a:t>alle reception </a:t>
            </a:r>
            <a:endParaRPr lang="it-IT" sz="1700" b="1" dirty="0" smtClean="0"/>
          </a:p>
          <a:p>
            <a:pPr algn="ctr"/>
            <a:r>
              <a:rPr lang="it-IT" sz="1700" b="1" dirty="0"/>
              <a:t>A</a:t>
            </a:r>
            <a:r>
              <a:rPr lang="it-IT" sz="1700" b="1" dirty="0" smtClean="0"/>
              <a:t>rchitetti </a:t>
            </a:r>
            <a:r>
              <a:rPr lang="it-IT" sz="1700" b="1" dirty="0"/>
              <a:t>impegnati nei diversi contesti territoriali</a:t>
            </a:r>
          </a:p>
        </p:txBody>
      </p:sp>
    </p:spTree>
    <p:extLst>
      <p:ext uri="{BB962C8B-B14F-4D97-AF65-F5344CB8AC3E}">
        <p14:creationId xmlns:p14="http://schemas.microsoft.com/office/powerpoint/2010/main" val="3700928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7164" y="330794"/>
            <a:ext cx="8620836" cy="610902"/>
          </a:xfrm>
        </p:spPr>
        <p:txBody>
          <a:bodyPr>
            <a:normAutofit fontScale="90000"/>
          </a:bodyPr>
          <a:lstStyle/>
          <a:p>
            <a:r>
              <a:rPr lang="it-IT" dirty="0" smtClean="0"/>
              <a:t>Albergo Diffuso Nebrodi</a:t>
            </a:r>
            <a:endParaRPr lang="it-IT" dirty="0"/>
          </a:p>
        </p:txBody>
      </p:sp>
      <p:sp>
        <p:nvSpPr>
          <p:cNvPr id="3" name="Sottotitolo 2"/>
          <p:cNvSpPr>
            <a:spLocks noGrp="1"/>
          </p:cNvSpPr>
          <p:nvPr>
            <p:ph type="subTitle" idx="1"/>
          </p:nvPr>
        </p:nvSpPr>
        <p:spPr>
          <a:xfrm>
            <a:off x="532263" y="846162"/>
            <a:ext cx="11395879" cy="5813946"/>
          </a:xfrm>
        </p:spPr>
        <p:txBody>
          <a:bodyPr>
            <a:normAutofit fontScale="92500" lnSpcReduction="10000"/>
          </a:bodyPr>
          <a:lstStyle/>
          <a:p>
            <a:pPr algn="ctr"/>
            <a:endParaRPr lang="it-IT" b="1" i="1" dirty="0" smtClean="0">
              <a:solidFill>
                <a:schemeClr val="tx1"/>
              </a:solidFill>
              <a:effectLst>
                <a:outerShdw blurRad="38100" dist="38100" dir="2700000" algn="tl">
                  <a:srgbClr val="000000">
                    <a:alpha val="43137"/>
                  </a:srgbClr>
                </a:outerShdw>
              </a:effectLst>
            </a:endParaRPr>
          </a:p>
          <a:p>
            <a:pPr algn="ctr"/>
            <a:r>
              <a:rPr lang="it-IT" b="1" i="1" dirty="0" smtClean="0">
                <a:solidFill>
                  <a:srgbClr val="0070C0"/>
                </a:solidFill>
                <a:effectLst>
                  <a:outerShdw blurRad="38100" dist="38100" dir="2700000" algn="tl">
                    <a:srgbClr val="000000">
                      <a:alpha val="43137"/>
                    </a:srgbClr>
                  </a:outerShdw>
                </a:effectLst>
              </a:rPr>
              <a:t> </a:t>
            </a:r>
            <a:r>
              <a:rPr lang="it-IT" b="1" dirty="0">
                <a:solidFill>
                  <a:srgbClr val="0070C0"/>
                </a:solidFill>
              </a:rPr>
              <a:t>Predisposizione del </a:t>
            </a:r>
            <a:r>
              <a:rPr lang="it-IT" b="1" dirty="0" smtClean="0">
                <a:solidFill>
                  <a:srgbClr val="0070C0"/>
                </a:solidFill>
              </a:rPr>
              <a:t>Vademecum</a:t>
            </a:r>
          </a:p>
          <a:p>
            <a:r>
              <a:rPr lang="it-IT" dirty="0"/>
              <a:t>Il Vademecum dovrà disciplinare:</a:t>
            </a:r>
          </a:p>
          <a:p>
            <a:pPr marL="285750" lvl="0" indent="-285750">
              <a:buFont typeface="Arial" panose="020B0604020202020204" pitchFamily="34" charset="0"/>
              <a:buChar char="•"/>
            </a:pPr>
            <a:r>
              <a:rPr lang="it-IT" u="sng" dirty="0"/>
              <a:t>la distanza tra gli immobili </a:t>
            </a:r>
            <a:r>
              <a:rPr lang="it-IT" dirty="0"/>
              <a:t>che non sia tale da impedire alla gestione di offrire a tutti gli ospiti, non solo i servizi alberghieri, ma anche l’esperienza stessa della formula ospitale; </a:t>
            </a:r>
          </a:p>
          <a:p>
            <a:pPr marL="285750" lvl="0" indent="-285750">
              <a:buFont typeface="Arial" panose="020B0604020202020204" pitchFamily="34" charset="0"/>
              <a:buChar char="•"/>
            </a:pPr>
            <a:r>
              <a:rPr lang="it-IT" dirty="0"/>
              <a:t>il </a:t>
            </a:r>
            <a:r>
              <a:rPr lang="it-IT" u="sng" dirty="0"/>
              <a:t>numero minimo di posti letto </a:t>
            </a:r>
            <a:r>
              <a:rPr lang="it-IT" dirty="0"/>
              <a:t>che ogni “struttura ricettiva/abitazione in disuso” dovrà disporre per far parte dell’Albergo Diffuso dei Nebrodi; </a:t>
            </a:r>
          </a:p>
          <a:p>
            <a:pPr marL="285750" lvl="0" indent="-285750">
              <a:buFont typeface="Arial" panose="020B0604020202020204" pitchFamily="34" charset="0"/>
              <a:buChar char="•"/>
            </a:pPr>
            <a:r>
              <a:rPr lang="it-IT" dirty="0"/>
              <a:t>il </a:t>
            </a:r>
            <a:r>
              <a:rPr lang="it-IT" u="sng" dirty="0"/>
              <a:t>tipo di arredamento </a:t>
            </a:r>
            <a:r>
              <a:rPr lang="it-IT" dirty="0"/>
              <a:t>che dovrà avere ogni struttura e più in generale un ambiente autentico fatto di case di pregio ammobiliate e ristrutturate non “per turisti”, ma pensando a residenti, seppur temporanei; </a:t>
            </a:r>
          </a:p>
          <a:p>
            <a:pPr marL="285750" lvl="0" indent="-285750">
              <a:buFont typeface="Arial" panose="020B0604020202020204" pitchFamily="34" charset="0"/>
              <a:buChar char="•"/>
            </a:pPr>
            <a:r>
              <a:rPr lang="it-IT" dirty="0"/>
              <a:t>i </a:t>
            </a:r>
            <a:r>
              <a:rPr lang="it-IT" u="sng" dirty="0"/>
              <a:t>servizi minimi </a:t>
            </a:r>
            <a:r>
              <a:rPr lang="it-IT" dirty="0"/>
              <a:t>di cui dovranno disporre le strutture ricettive facenti parte dell’Albergo Diffuso dei Nebrodi; </a:t>
            </a:r>
          </a:p>
          <a:p>
            <a:pPr marL="285750" lvl="0" indent="-285750">
              <a:buFont typeface="Arial" panose="020B0604020202020204" pitchFamily="34" charset="0"/>
              <a:buChar char="•"/>
            </a:pPr>
            <a:r>
              <a:rPr lang="it-IT" u="sng" dirty="0"/>
              <a:t>le tariffe </a:t>
            </a:r>
            <a:r>
              <a:rPr lang="it-IT" dirty="0"/>
              <a:t>che dovranno applicare le strutture a seconda della fascia in cui ricadono, l’acquisizione della certificazione energetica da parte degli edifici; </a:t>
            </a:r>
          </a:p>
          <a:p>
            <a:pPr marL="285750" lvl="0" indent="-285750">
              <a:buFont typeface="Arial" panose="020B0604020202020204" pitchFamily="34" charset="0"/>
              <a:buChar char="•"/>
            </a:pPr>
            <a:r>
              <a:rPr lang="it-IT" dirty="0"/>
              <a:t>il possesso della </a:t>
            </a:r>
            <a:r>
              <a:rPr lang="it-IT" u="sng" dirty="0"/>
              <a:t>certificazione</a:t>
            </a:r>
            <a:r>
              <a:rPr lang="it-IT" dirty="0"/>
              <a:t> EMAS ed </a:t>
            </a:r>
            <a:r>
              <a:rPr lang="it-IT" dirty="0" err="1"/>
              <a:t>Ecolabel</a:t>
            </a:r>
            <a:r>
              <a:rPr lang="it-IT" dirty="0"/>
              <a:t>; </a:t>
            </a:r>
          </a:p>
          <a:p>
            <a:pPr marL="285750" lvl="0" indent="-285750">
              <a:buFont typeface="Arial" panose="020B0604020202020204" pitchFamily="34" charset="0"/>
              <a:buChar char="•"/>
            </a:pPr>
            <a:r>
              <a:rPr lang="it-IT" dirty="0"/>
              <a:t>altro, servizi aggiuntivi che i proponenti ritengono utile attivare. </a:t>
            </a:r>
          </a:p>
          <a:p>
            <a:pPr algn="ctr"/>
            <a:r>
              <a:rPr lang="it-IT" b="1" dirty="0" smtClean="0"/>
              <a:t>Il vademecum sarà costruito insieme ai diversi proprietari degli immobili  e validato dal </a:t>
            </a:r>
            <a:r>
              <a:rPr lang="it-IT" b="1" dirty="0" err="1" smtClean="0"/>
              <a:t>board</a:t>
            </a:r>
            <a:r>
              <a:rPr lang="it-IT" b="1" dirty="0" smtClean="0"/>
              <a:t> di coordinamento</a:t>
            </a:r>
          </a:p>
          <a:p>
            <a:pPr algn="ctr"/>
            <a:r>
              <a:rPr lang="it-IT" b="1" dirty="0" smtClean="0"/>
              <a:t>A ciascun immobile ritenuto idoneo verrà rilasciato un certificato </a:t>
            </a:r>
            <a:r>
              <a:rPr lang="it-IT" b="1" dirty="0"/>
              <a:t>di </a:t>
            </a:r>
            <a:r>
              <a:rPr lang="it-IT" b="1" dirty="0" smtClean="0"/>
              <a:t>idoneità</a:t>
            </a:r>
            <a:r>
              <a:rPr lang="it-IT" b="1" dirty="0" smtClean="0">
                <a:solidFill>
                  <a:srgbClr val="0070C0"/>
                </a:solidFill>
              </a:rPr>
              <a:t> </a:t>
            </a:r>
          </a:p>
        </p:txBody>
      </p:sp>
    </p:spTree>
    <p:extLst>
      <p:ext uri="{BB962C8B-B14F-4D97-AF65-F5344CB8AC3E}">
        <p14:creationId xmlns:p14="http://schemas.microsoft.com/office/powerpoint/2010/main" val="3945476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77285" y="624110"/>
            <a:ext cx="9727327" cy="779687"/>
          </a:xfrm>
        </p:spPr>
        <p:txBody>
          <a:bodyPr/>
          <a:lstStyle/>
          <a:p>
            <a:pPr algn="ctr"/>
            <a:r>
              <a:rPr lang="it-IT" dirty="0" smtClean="0">
                <a:solidFill>
                  <a:srgbClr val="FF0000"/>
                </a:solidFill>
              </a:rPr>
              <a:t>Vademecum </a:t>
            </a:r>
            <a:endParaRPr lang="it-IT" dirty="0">
              <a:solidFill>
                <a:srgbClr val="FF0000"/>
              </a:solidFill>
            </a:endParaRPr>
          </a:p>
        </p:txBody>
      </p:sp>
      <p:sp>
        <p:nvSpPr>
          <p:cNvPr id="3" name="Segnaposto contenuto 2"/>
          <p:cNvSpPr>
            <a:spLocks noGrp="1"/>
          </p:cNvSpPr>
          <p:nvPr>
            <p:ph idx="1"/>
          </p:nvPr>
        </p:nvSpPr>
        <p:spPr>
          <a:xfrm>
            <a:off x="1777285" y="1287887"/>
            <a:ext cx="9727327" cy="5241702"/>
          </a:xfrm>
        </p:spPr>
        <p:txBody>
          <a:bodyPr>
            <a:normAutofit lnSpcReduction="10000"/>
          </a:bodyPr>
          <a:lstStyle/>
          <a:p>
            <a:pPr marL="0" indent="0">
              <a:buNone/>
            </a:pPr>
            <a:r>
              <a:rPr lang="it-IT" dirty="0">
                <a:latin typeface="Calibri" panose="020F0502020204030204" pitchFamily="34" charset="0"/>
              </a:rPr>
              <a:t>Caratteristiche:</a:t>
            </a:r>
          </a:p>
          <a:p>
            <a:r>
              <a:rPr lang="it-IT" dirty="0">
                <a:latin typeface="Calibri" panose="020F0502020204030204" pitchFamily="34" charset="0"/>
              </a:rPr>
              <a:t>Ogni camera circa almeno 25, 30 mq di superfice lorda per servizi limitati, 40, 55 mq per confort;</a:t>
            </a:r>
          </a:p>
          <a:p>
            <a:r>
              <a:rPr lang="it-IT" dirty="0">
                <a:latin typeface="Calibri" panose="020F0502020204030204" pitchFamily="34" charset="0"/>
              </a:rPr>
              <a:t>hall unica per tutte le abitazioni del paese;</a:t>
            </a:r>
          </a:p>
          <a:p>
            <a:r>
              <a:rPr lang="it-IT" dirty="0">
                <a:latin typeface="Calibri" panose="020F0502020204030204" pitchFamily="34" charset="0"/>
              </a:rPr>
              <a:t>uso di materiali, architetture ed installazioni tipicamente </a:t>
            </a:r>
            <a:r>
              <a:rPr lang="it-IT" dirty="0" err="1">
                <a:latin typeface="Calibri" panose="020F0502020204030204" pitchFamily="34" charset="0"/>
              </a:rPr>
              <a:t>nebroidee</a:t>
            </a:r>
            <a:r>
              <a:rPr lang="it-IT" dirty="0">
                <a:latin typeface="Calibri" panose="020F0502020204030204" pitchFamily="34" charset="0"/>
              </a:rPr>
              <a:t> e, possibilmente, a chilometro zero;</a:t>
            </a:r>
          </a:p>
          <a:p>
            <a:r>
              <a:rPr lang="it-IT" dirty="0">
                <a:latin typeface="Calibri" panose="020F0502020204030204" pitchFamily="34" charset="0"/>
              </a:rPr>
              <a:t>arredamento non lussuoso ma dignitoso, in armonia con ambienti residenziali;</a:t>
            </a:r>
          </a:p>
          <a:p>
            <a:r>
              <a:rPr lang="it-IT" dirty="0">
                <a:latin typeface="Calibri" panose="020F0502020204030204" pitchFamily="34" charset="0"/>
              </a:rPr>
              <a:t>le camere si contraddistinguono per nomi e non numeri; </a:t>
            </a:r>
          </a:p>
          <a:p>
            <a:r>
              <a:rPr lang="it-IT" dirty="0">
                <a:latin typeface="Calibri" panose="020F0502020204030204" pitchFamily="34" charset="0"/>
              </a:rPr>
              <a:t>tipologia differente di camere disponibili e tariffe differenziate;</a:t>
            </a:r>
          </a:p>
          <a:p>
            <a:r>
              <a:rPr lang="it-IT" dirty="0">
                <a:latin typeface="Calibri" panose="020F0502020204030204" pitchFamily="34" charset="0"/>
              </a:rPr>
              <a:t>tutte le strutture devono avere un bagno con almeno doccia, water e lavabo, dimensioni adeguate, anche esterno non solo interno, pulizia, aereazione efficace, servizi di cortesia (sapone, pasta da denti etc...), biancheria di buona qualità, illuminazione adeguata;</a:t>
            </a:r>
          </a:p>
          <a:p>
            <a:r>
              <a:rPr lang="it-IT" dirty="0">
                <a:latin typeface="Calibri" panose="020F0502020204030204" pitchFamily="34" charset="0"/>
              </a:rPr>
              <a:t>è possibile prevedere un ristorante, se non è possibile, ci si può convenzionare con ristoranti che utilizzino prodotti tipici elaborati con cucina tipica;</a:t>
            </a:r>
          </a:p>
          <a:p>
            <a:r>
              <a:rPr lang="it-IT" dirty="0">
                <a:latin typeface="Calibri" panose="020F0502020204030204" pitchFamily="34" charset="0"/>
              </a:rPr>
              <a:t>le tariffe potranno oscillare dai 14 euro a posto letto per i servizi limitati fino a 35 euro per il confort, saranno previsti un minimo di due posti letto per camera ed un massimo di quattro.</a:t>
            </a:r>
          </a:p>
          <a:p>
            <a:endParaRPr lang="it-IT" dirty="0"/>
          </a:p>
        </p:txBody>
      </p:sp>
    </p:spTree>
    <p:extLst>
      <p:ext uri="{BB962C8B-B14F-4D97-AF65-F5344CB8AC3E}">
        <p14:creationId xmlns:p14="http://schemas.microsoft.com/office/powerpoint/2010/main" val="2785817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5313" y="624110"/>
            <a:ext cx="10049299" cy="715293"/>
          </a:xfrm>
        </p:spPr>
        <p:txBody>
          <a:bodyPr/>
          <a:lstStyle/>
          <a:p>
            <a:pPr algn="ctr"/>
            <a:r>
              <a:rPr lang="it-IT" dirty="0">
                <a:solidFill>
                  <a:srgbClr val="FF0000"/>
                </a:solidFill>
              </a:rPr>
              <a:t>Vademecum</a:t>
            </a:r>
          </a:p>
        </p:txBody>
      </p:sp>
      <p:sp>
        <p:nvSpPr>
          <p:cNvPr id="3" name="Segnaposto contenuto 2"/>
          <p:cNvSpPr>
            <a:spLocks noGrp="1"/>
          </p:cNvSpPr>
          <p:nvPr>
            <p:ph idx="1"/>
          </p:nvPr>
        </p:nvSpPr>
        <p:spPr>
          <a:xfrm>
            <a:off x="1713449" y="1476777"/>
            <a:ext cx="8915400" cy="4563414"/>
          </a:xfrm>
        </p:spPr>
        <p:txBody>
          <a:bodyPr>
            <a:normAutofit fontScale="85000" lnSpcReduction="20000"/>
          </a:bodyPr>
          <a:lstStyle/>
          <a:p>
            <a:r>
              <a:rPr lang="it-IT" dirty="0">
                <a:latin typeface="Calibri" panose="020F0502020204030204" pitchFamily="34" charset="0"/>
              </a:rPr>
              <a:t>in particolare camere ed unità </a:t>
            </a:r>
            <a:r>
              <a:rPr lang="it-IT" dirty="0" err="1">
                <a:latin typeface="Calibri" panose="020F0502020204030204" pitchFamily="34" charset="0"/>
              </a:rPr>
              <a:t>abiative</a:t>
            </a:r>
            <a:r>
              <a:rPr lang="it-IT" dirty="0">
                <a:latin typeface="Calibri" panose="020F0502020204030204" pitchFamily="34" charset="0"/>
              </a:rPr>
              <a:t> devono avere:</a:t>
            </a:r>
          </a:p>
          <a:p>
            <a:r>
              <a:rPr lang="it-IT" dirty="0">
                <a:latin typeface="Calibri" panose="020F0502020204030204" pitchFamily="34" charset="0"/>
              </a:rPr>
              <a:t>adeguata silenziosità;</a:t>
            </a:r>
          </a:p>
          <a:p>
            <a:r>
              <a:rPr lang="it-IT" dirty="0">
                <a:latin typeface="Calibri" panose="020F0502020204030204" pitchFamily="34" charset="0"/>
              </a:rPr>
              <a:t>pulizia ed odore  gradevoli;</a:t>
            </a:r>
          </a:p>
          <a:p>
            <a:r>
              <a:rPr lang="it-IT" dirty="0">
                <a:latin typeface="Calibri" panose="020F0502020204030204" pitchFamily="34" charset="0"/>
              </a:rPr>
              <a:t>adeguata illuminazione;</a:t>
            </a:r>
          </a:p>
          <a:p>
            <a:r>
              <a:rPr lang="it-IT" dirty="0">
                <a:latin typeface="Calibri" panose="020F0502020204030204" pitchFamily="34" charset="0"/>
              </a:rPr>
              <a:t>arredi e letti, secondo la tradizione </a:t>
            </a:r>
            <a:r>
              <a:rPr lang="it-IT" dirty="0" err="1">
                <a:latin typeface="Calibri" panose="020F0502020204030204" pitchFamily="34" charset="0"/>
              </a:rPr>
              <a:t>nebroidea</a:t>
            </a:r>
            <a:r>
              <a:rPr lang="it-IT" dirty="0">
                <a:latin typeface="Calibri" panose="020F0502020204030204" pitchFamily="34" charset="0"/>
              </a:rPr>
              <a:t>, non lussuosi ma dignitosi e confortevoli;</a:t>
            </a:r>
          </a:p>
          <a:p>
            <a:r>
              <a:rPr lang="it-IT" dirty="0">
                <a:latin typeface="Calibri" panose="020F0502020204030204" pitchFamily="34" charset="0"/>
              </a:rPr>
              <a:t>biancheria coordinata e di buona qualità;</a:t>
            </a:r>
          </a:p>
          <a:p>
            <a:r>
              <a:rPr lang="it-IT" dirty="0">
                <a:latin typeface="Calibri" panose="020F0502020204030204" pitchFamily="34" charset="0"/>
              </a:rPr>
              <a:t>presenza di accessori di riserva ossia cuscini, coperte, pantofole ed accessori di cortesia (fiammiferi, sapone etc...):</a:t>
            </a:r>
          </a:p>
          <a:p>
            <a:r>
              <a:rPr lang="it-IT" dirty="0">
                <a:latin typeface="Calibri" panose="020F0502020204030204" pitchFamily="34" charset="0"/>
              </a:rPr>
              <a:t>presenza di documentazione promozionale del territorio e di eventi significativi;</a:t>
            </a:r>
          </a:p>
          <a:p>
            <a:r>
              <a:rPr lang="it-IT" dirty="0">
                <a:latin typeface="Calibri" panose="020F0502020204030204" pitchFamily="34" charset="0"/>
              </a:rPr>
              <a:t>per le unità abitative in complesso è necessaria la presenza di accessori per la cucina e ricettari su piatti tipici locali.</a:t>
            </a:r>
          </a:p>
          <a:p>
            <a:pPr marL="0" indent="0">
              <a:buNone/>
            </a:pPr>
            <a:endParaRPr lang="it-IT" dirty="0">
              <a:latin typeface="Calibri" panose="020F0502020204030204" pitchFamily="34" charset="0"/>
            </a:endParaRPr>
          </a:p>
          <a:p>
            <a:r>
              <a:rPr lang="it-IT" dirty="0">
                <a:latin typeface="Calibri" panose="020F0502020204030204" pitchFamily="34" charset="0"/>
              </a:rPr>
              <a:t>All’interno di “Nebrodi Ospitalità Diffusa” si potrà creare un sistema di “Albergo diffuso Nebrodi” che, oltre a quelli già enunciati per l’ospitalità diffusa, dovrà rispettare il seguente principio:</a:t>
            </a:r>
          </a:p>
          <a:p>
            <a:r>
              <a:rPr lang="it-IT" dirty="0">
                <a:latin typeface="Calibri" panose="020F0502020204030204" pitchFamily="34" charset="0"/>
              </a:rPr>
              <a:t>distanza tra gli immobili tale da permettere l’offerta a tutti gli ospiti dei servizi alberghieri (</a:t>
            </a:r>
            <a:r>
              <a:rPr lang="it-IT" dirty="0" err="1">
                <a:latin typeface="Calibri" panose="020F0502020204030204" pitchFamily="34" charset="0"/>
              </a:rPr>
              <a:t>max</a:t>
            </a:r>
            <a:r>
              <a:rPr lang="it-IT" dirty="0">
                <a:latin typeface="Calibri" panose="020F0502020204030204" pitchFamily="34" charset="0"/>
              </a:rPr>
              <a:t> 200, 300 metri tra le unità abitative e la struttura con i servizi di accoglienza ed i servizi principali “Bottega Nebrodi”).</a:t>
            </a:r>
          </a:p>
          <a:p>
            <a:endParaRPr lang="it-IT" dirty="0"/>
          </a:p>
        </p:txBody>
      </p:sp>
    </p:spTree>
    <p:extLst>
      <p:ext uri="{BB962C8B-B14F-4D97-AF65-F5344CB8AC3E}">
        <p14:creationId xmlns:p14="http://schemas.microsoft.com/office/powerpoint/2010/main" val="153828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58830" y="108955"/>
            <a:ext cx="8911687" cy="741051"/>
          </a:xfrm>
        </p:spPr>
        <p:txBody>
          <a:bodyPr/>
          <a:lstStyle/>
          <a:p>
            <a:pPr algn="ctr"/>
            <a:r>
              <a:rPr lang="it-IT" dirty="0">
                <a:solidFill>
                  <a:srgbClr val="FF0000"/>
                </a:solidFill>
              </a:rPr>
              <a:t>Vademecum</a:t>
            </a:r>
            <a:r>
              <a:rPr lang="it-IT" dirty="0"/>
              <a:t> </a:t>
            </a:r>
          </a:p>
        </p:txBody>
      </p:sp>
      <p:sp>
        <p:nvSpPr>
          <p:cNvPr id="3" name="Segnaposto contenuto 2"/>
          <p:cNvSpPr>
            <a:spLocks noGrp="1"/>
          </p:cNvSpPr>
          <p:nvPr>
            <p:ph idx="1"/>
          </p:nvPr>
        </p:nvSpPr>
        <p:spPr>
          <a:xfrm>
            <a:off x="824248" y="1244957"/>
            <a:ext cx="10796274" cy="5104327"/>
          </a:xfrm>
        </p:spPr>
        <p:txBody>
          <a:bodyPr>
            <a:normAutofit fontScale="25000" lnSpcReduction="20000"/>
          </a:bodyPr>
          <a:lstStyle/>
          <a:p>
            <a:r>
              <a:rPr lang="it-IT" sz="4800" b="1" dirty="0">
                <a:latin typeface="Calibri" panose="020F0502020204030204" pitchFamily="34" charset="0"/>
              </a:rPr>
              <a:t>REQUISITI DI ORDINE </a:t>
            </a:r>
            <a:r>
              <a:rPr lang="it-IT" sz="4800" b="1" dirty="0" smtClean="0">
                <a:latin typeface="Calibri" panose="020F0502020204030204" pitchFamily="34" charset="0"/>
              </a:rPr>
              <a:t>GENERALE</a:t>
            </a:r>
            <a:r>
              <a:rPr lang="it-IT" sz="4800" dirty="0" smtClean="0">
                <a:latin typeface="Calibri" panose="020F0502020204030204" pitchFamily="34" charset="0"/>
              </a:rPr>
              <a:t> - </a:t>
            </a:r>
            <a:r>
              <a:rPr lang="it-IT" sz="4800" b="1" dirty="0" smtClean="0">
                <a:latin typeface="Calibri" panose="020F0502020204030204" pitchFamily="34" charset="0"/>
              </a:rPr>
              <a:t>Accoglienza</a:t>
            </a:r>
            <a:r>
              <a:rPr lang="it-IT" sz="4800" b="1" dirty="0">
                <a:latin typeface="Calibri" panose="020F0502020204030204" pitchFamily="34" charset="0"/>
              </a:rPr>
              <a:t>, informazione, ospitalità e altri servizi.</a:t>
            </a:r>
            <a:endParaRPr lang="it-IT" sz="4800" dirty="0">
              <a:latin typeface="Calibri" panose="020F0502020204030204" pitchFamily="34" charset="0"/>
            </a:endParaRPr>
          </a:p>
          <a:p>
            <a:r>
              <a:rPr lang="it-IT" sz="6400" dirty="0" smtClean="0">
                <a:latin typeface="Calibri" panose="020F0502020204030204" pitchFamily="34" charset="0"/>
              </a:rPr>
              <a:t>I </a:t>
            </a:r>
            <a:r>
              <a:rPr lang="it-IT" sz="6400" dirty="0">
                <a:latin typeface="Calibri" panose="020F0502020204030204" pitchFamily="34" charset="0"/>
              </a:rPr>
              <a:t>mezzi d’informazione e promozione devono essere realizzati nelle lingue considerate adeguate per il mercato di riferimento e comunque almeno in inglese oltre che in italiano</a:t>
            </a:r>
            <a:r>
              <a:rPr lang="it-IT" sz="6400" dirty="0" smtClean="0">
                <a:latin typeface="Calibri" panose="020F0502020204030204" pitchFamily="34" charset="0"/>
              </a:rPr>
              <a:t>;</a:t>
            </a:r>
            <a:endParaRPr lang="it-IT" sz="6400" dirty="0">
              <a:latin typeface="Calibri" panose="020F0502020204030204" pitchFamily="34" charset="0"/>
            </a:endParaRPr>
          </a:p>
          <a:p>
            <a:r>
              <a:rPr lang="it-IT" sz="6400" dirty="0">
                <a:latin typeface="Calibri" panose="020F0502020204030204" pitchFamily="34" charset="0"/>
              </a:rPr>
              <a:t>Conoscenza della lingua inglese del personale della reception</a:t>
            </a:r>
            <a:r>
              <a:rPr lang="it-IT" sz="6400" dirty="0" smtClean="0">
                <a:latin typeface="Calibri" panose="020F0502020204030204" pitchFamily="34" charset="0"/>
              </a:rPr>
              <a:t>;</a:t>
            </a:r>
            <a:endParaRPr lang="it-IT" sz="6400" dirty="0">
              <a:latin typeface="Calibri" panose="020F0502020204030204" pitchFamily="34" charset="0"/>
            </a:endParaRPr>
          </a:p>
          <a:p>
            <a:r>
              <a:rPr lang="it-IT" sz="6400" dirty="0">
                <a:latin typeface="Calibri" panose="020F0502020204030204" pitchFamily="34" charset="0"/>
              </a:rPr>
              <a:t>Garantire e essere chiari circa le regole di cheek in e cheek </a:t>
            </a:r>
            <a:r>
              <a:rPr lang="it-IT" sz="6400" dirty="0" smtClean="0">
                <a:latin typeface="Calibri" panose="020F0502020204030204" pitchFamily="34" charset="0"/>
              </a:rPr>
              <a:t>out</a:t>
            </a:r>
            <a:endParaRPr lang="it-IT" sz="6400" dirty="0">
              <a:latin typeface="Calibri" panose="020F0502020204030204" pitchFamily="34" charset="0"/>
            </a:endParaRPr>
          </a:p>
          <a:p>
            <a:r>
              <a:rPr lang="it-IT" sz="6400" dirty="0">
                <a:latin typeface="Calibri" panose="020F0502020204030204" pitchFamily="34" charset="0"/>
              </a:rPr>
              <a:t>In ogni camera deve essere previsto un decalogo in inglese e italiano che chiarisce le principali regole della struttura (cheek in e cheek out, orari della reception, orari colazione pranzo e cena, utilizzo della rete </a:t>
            </a:r>
            <a:r>
              <a:rPr lang="it-IT" sz="6400" dirty="0" err="1">
                <a:latin typeface="Calibri" panose="020F0502020204030204" pitchFamily="34" charset="0"/>
              </a:rPr>
              <a:t>wifi</a:t>
            </a:r>
            <a:r>
              <a:rPr lang="it-IT" sz="6400" dirty="0">
                <a:latin typeface="Calibri" panose="020F0502020204030204" pitchFamily="34" charset="0"/>
              </a:rPr>
              <a:t>, parcheggio auto</a:t>
            </a:r>
            <a:r>
              <a:rPr lang="it-IT" sz="6400" dirty="0" smtClean="0">
                <a:latin typeface="Calibri" panose="020F0502020204030204" pitchFamily="34" charset="0"/>
              </a:rPr>
              <a:t>);</a:t>
            </a:r>
            <a:endParaRPr lang="it-IT" sz="6400" dirty="0">
              <a:latin typeface="Calibri" panose="020F0502020204030204" pitchFamily="34" charset="0"/>
            </a:endParaRPr>
          </a:p>
          <a:p>
            <a:r>
              <a:rPr lang="it-IT" sz="6400" dirty="0" err="1">
                <a:latin typeface="Calibri" panose="020F0502020204030204" pitchFamily="34" charset="0"/>
              </a:rPr>
              <a:t>Wifi</a:t>
            </a:r>
            <a:r>
              <a:rPr lang="it-IT" sz="6400" dirty="0">
                <a:latin typeface="Calibri" panose="020F0502020204030204" pitchFamily="34" charset="0"/>
              </a:rPr>
              <a:t> disponibile per i </a:t>
            </a:r>
            <a:r>
              <a:rPr lang="it-IT" sz="6400" dirty="0" smtClean="0">
                <a:latin typeface="Calibri" panose="020F0502020204030204" pitchFamily="34" charset="0"/>
              </a:rPr>
              <a:t>clienti (non obbligatorio)</a:t>
            </a:r>
            <a:endParaRPr lang="it-IT" sz="6400" dirty="0">
              <a:latin typeface="Calibri" panose="020F0502020204030204" pitchFamily="34" charset="0"/>
            </a:endParaRPr>
          </a:p>
          <a:p>
            <a:r>
              <a:rPr lang="it-IT" sz="6400" dirty="0">
                <a:latin typeface="Calibri" panose="020F0502020204030204" pitchFamily="34" charset="0"/>
              </a:rPr>
              <a:t>La ricevuta/fattura presentata all'ospite deve essere comprensibile e adeguatamente </a:t>
            </a:r>
            <a:r>
              <a:rPr lang="it-IT" sz="6400" dirty="0" smtClean="0">
                <a:latin typeface="Calibri" panose="020F0502020204030204" pitchFamily="34" charset="0"/>
              </a:rPr>
              <a:t>dettagliata</a:t>
            </a:r>
            <a:endParaRPr lang="it-IT" sz="6400" dirty="0">
              <a:latin typeface="Calibri" panose="020F0502020204030204" pitchFamily="34" charset="0"/>
            </a:endParaRPr>
          </a:p>
          <a:p>
            <a:r>
              <a:rPr lang="it-IT" sz="6400" dirty="0">
                <a:latin typeface="Calibri" panose="020F0502020204030204" pitchFamily="34" charset="0"/>
              </a:rPr>
              <a:t>Il soggetto erogatore deve descrivere chiaramente in cosa consistono i servizi ausiliari e le relative modalità di attivazione e deve rendere noto esplicitamente il costo di ogni servizio</a:t>
            </a:r>
            <a:r>
              <a:rPr lang="it-IT" sz="6400" dirty="0" smtClean="0">
                <a:latin typeface="Calibri" panose="020F0502020204030204" pitchFamily="34" charset="0"/>
              </a:rPr>
              <a:t>;</a:t>
            </a:r>
            <a:endParaRPr lang="it-IT" sz="6400" dirty="0">
              <a:latin typeface="Calibri" panose="020F0502020204030204" pitchFamily="34" charset="0"/>
            </a:endParaRPr>
          </a:p>
          <a:p>
            <a:r>
              <a:rPr lang="it-IT" sz="6400" dirty="0">
                <a:latin typeface="Calibri" panose="020F0502020204030204" pitchFamily="34" charset="0"/>
              </a:rPr>
              <a:t>Gli orari e la possibilità di utilizzo di trasporti pubblici devono essere comunicati agli ospiti, in forma scritta</a:t>
            </a:r>
            <a:r>
              <a:rPr lang="it-IT" sz="6400" dirty="0" smtClean="0">
                <a:latin typeface="Calibri" panose="020F0502020204030204" pitchFamily="34" charset="0"/>
              </a:rPr>
              <a:t>;</a:t>
            </a:r>
            <a:endParaRPr lang="it-IT" sz="6400" dirty="0">
              <a:latin typeface="Calibri" panose="020F0502020204030204" pitchFamily="34" charset="0"/>
            </a:endParaRPr>
          </a:p>
          <a:p>
            <a:r>
              <a:rPr lang="it-IT" sz="6400" dirty="0">
                <a:latin typeface="Calibri" panose="020F0502020204030204" pitchFamily="34" charset="0"/>
              </a:rPr>
              <a:t>Gli ingredienti principali di almeno due piatti inseriti nel menù, compresa la prima colazione, devono essere prodotti in base ai metodi dell’agricoltura biologica ai sensi del regolamento (CE) n. 834/2007 oppure prodotti secondo le modalità previste per un marchio di qualità ecologica ISO tipo </a:t>
            </a:r>
            <a:r>
              <a:rPr lang="it-IT" sz="6400" dirty="0" smtClean="0">
                <a:latin typeface="Calibri" panose="020F0502020204030204" pitchFamily="34" charset="0"/>
              </a:rPr>
              <a:t>I </a:t>
            </a:r>
            <a:endParaRPr lang="it-IT" sz="6400" dirty="0">
              <a:latin typeface="Calibri" panose="020F0502020204030204" pitchFamily="34" charset="0"/>
            </a:endParaRPr>
          </a:p>
          <a:p>
            <a:r>
              <a:rPr lang="it-IT" sz="6400" dirty="0">
                <a:latin typeface="Calibri" panose="020F0502020204030204" pitchFamily="34" charset="0"/>
              </a:rPr>
              <a:t>Per ogni pasto, compresa la prima colazione, nella composizione del menù devono essere inseriti almeno due prodotti alimentari di provenienza locale e di stagione (per la frutta e la verdura </a:t>
            </a:r>
            <a:r>
              <a:rPr lang="it-IT" sz="6400" dirty="0" smtClean="0">
                <a:latin typeface="Calibri" panose="020F0502020204030204" pitchFamily="34" charset="0"/>
              </a:rPr>
              <a:t>fresche</a:t>
            </a:r>
            <a:endParaRPr lang="it-IT" sz="6400" dirty="0">
              <a:latin typeface="Calibri" panose="020F0502020204030204" pitchFamily="34" charset="0"/>
            </a:endParaRPr>
          </a:p>
          <a:p>
            <a:r>
              <a:rPr lang="it-IT" sz="6400" dirty="0">
                <a:latin typeface="Calibri" panose="020F0502020204030204" pitchFamily="34" charset="0"/>
              </a:rPr>
              <a:t>All’interno della struttura deve essere esposto e distribuito materiale promozionale del territorio provinciale, devono essere fornite le informazioni generali sull’area e sulle possibilità di fruizione.</a:t>
            </a:r>
          </a:p>
          <a:p>
            <a:pPr marL="0" indent="0">
              <a:buNone/>
            </a:pPr>
            <a:endParaRPr lang="it-IT" dirty="0">
              <a:latin typeface="Calibri" panose="020F0502020204030204" pitchFamily="34" charset="0"/>
            </a:endParaRPr>
          </a:p>
          <a:p>
            <a:endParaRPr lang="it-IT" dirty="0"/>
          </a:p>
        </p:txBody>
      </p:sp>
    </p:spTree>
    <p:extLst>
      <p:ext uri="{BB962C8B-B14F-4D97-AF65-F5344CB8AC3E}">
        <p14:creationId xmlns:p14="http://schemas.microsoft.com/office/powerpoint/2010/main" val="391028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4439</TotalTime>
  <Words>3347</Words>
  <Application>Microsoft Office PowerPoint</Application>
  <PresentationFormat>Widescreen</PresentationFormat>
  <Paragraphs>240</Paragraphs>
  <Slides>22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22</vt:i4>
      </vt:variant>
    </vt:vector>
  </HeadingPairs>
  <TitlesOfParts>
    <vt:vector size="29" baseType="lpstr">
      <vt:lpstr>Arial</vt:lpstr>
      <vt:lpstr>Calibri</vt:lpstr>
      <vt:lpstr>Century Gothic</vt:lpstr>
      <vt:lpstr>Times New Roman</vt:lpstr>
      <vt:lpstr>Wingdings</vt:lpstr>
      <vt:lpstr>Wingdings 3</vt:lpstr>
      <vt:lpstr>Filo</vt:lpstr>
      <vt:lpstr>Albergo Diffuso Nebrodi</vt:lpstr>
      <vt:lpstr>Albergo Diffuso Nebrodi</vt:lpstr>
      <vt:lpstr>Albergo Diffuso Nebrodi</vt:lpstr>
      <vt:lpstr>Albergo Diffuso Nebrodi</vt:lpstr>
      <vt:lpstr>Albergo Diffuso Nebrodi</vt:lpstr>
      <vt:lpstr>Albergo Diffuso Nebrodi</vt:lpstr>
      <vt:lpstr>Vademecum </vt:lpstr>
      <vt:lpstr>Vademecum</vt:lpstr>
      <vt:lpstr>Vademecum </vt:lpstr>
      <vt:lpstr>Vademecum     Gestione ecologica della struttura REQUISITI POSSESSO </vt:lpstr>
      <vt:lpstr>Albergo Diffuso Nebrodi</vt:lpstr>
      <vt:lpstr>Albergo Diffuso Nebrodi</vt:lpstr>
      <vt:lpstr>Albergo Diffuso Nebrodi</vt:lpstr>
      <vt:lpstr>Albergo Diffuso Nebrodi</vt:lpstr>
      <vt:lpstr>Albergo Diffuso Nebrodi</vt:lpstr>
      <vt:lpstr>Albergo Diffuso Nebrodi</vt:lpstr>
      <vt:lpstr>Albergo Diffuso Nebrodi</vt:lpstr>
      <vt:lpstr>Albergo Diffuso Nebrodi</vt:lpstr>
      <vt:lpstr>Albergo Diffuso Nebrodi</vt:lpstr>
      <vt:lpstr>Albergo Diffuso Nebrodi</vt:lpstr>
      <vt:lpstr>Albergo Diffuso Nebrodi</vt:lpstr>
      <vt:lpstr>Albergo Diffuso Nebrodi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Albergo Diffuso Nebrodi</dc:title>
  <dc:creator>Vicio</dc:creator>
  <cp:lastModifiedBy>Vicio</cp:lastModifiedBy>
  <cp:revision>66</cp:revision>
  <dcterms:created xsi:type="dcterms:W3CDTF">2014-08-27T15:42:33Z</dcterms:created>
  <dcterms:modified xsi:type="dcterms:W3CDTF">2014-10-07T09:00:27Z</dcterms:modified>
</cp:coreProperties>
</file>